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1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trictFirstAndLastChars="0" saveSubsetFonts="1">
  <p:sldMasterIdLst>
    <p:sldMasterId id="2147483648" r:id="rId1"/>
  </p:sldMasterIdLst>
  <p:notesMasterIdLst>
    <p:notesMasterId r:id="rId53"/>
  </p:notesMasterIdLst>
  <p:sldIdLst>
    <p:sldId id="31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319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300" r:id="rId25"/>
    <p:sldId id="320" r:id="rId26"/>
    <p:sldId id="282" r:id="rId27"/>
    <p:sldId id="318" r:id="rId28"/>
    <p:sldId id="317" r:id="rId29"/>
    <p:sldId id="281" r:id="rId30"/>
    <p:sldId id="283" r:id="rId31"/>
    <p:sldId id="284" r:id="rId32"/>
    <p:sldId id="285" r:id="rId33"/>
    <p:sldId id="301" r:id="rId34"/>
    <p:sldId id="286" r:id="rId35"/>
    <p:sldId id="297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310" r:id="rId46"/>
    <p:sldId id="311" r:id="rId47"/>
    <p:sldId id="312" r:id="rId48"/>
    <p:sldId id="313" r:id="rId49"/>
    <p:sldId id="314" r:id="rId50"/>
    <p:sldId id="315" r:id="rId51"/>
    <p:sldId id="296" r:id="rId5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chemeClr val="bg1"/>
        </a:solidFill>
        <a:latin typeface="Verdana" pitchFamily="1" charset="0"/>
        <a:ea typeface="ＭＳ Ｐゴシック" pitchFamily="1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bg1"/>
        </a:solidFill>
        <a:latin typeface="Verdana" pitchFamily="1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bg1"/>
        </a:solidFill>
        <a:latin typeface="Verdana" pitchFamily="1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bg1"/>
        </a:solidFill>
        <a:latin typeface="Verdana" pitchFamily="1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bg1"/>
        </a:solidFill>
        <a:latin typeface="Verdana" pitchFamily="1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1400" kern="1200">
        <a:solidFill>
          <a:schemeClr val="bg1"/>
        </a:solidFill>
        <a:latin typeface="Verdana" pitchFamily="1" charset="0"/>
        <a:ea typeface="ＭＳ Ｐゴシック" pitchFamily="1" charset="-128"/>
        <a:cs typeface="+mn-cs"/>
      </a:defRPr>
    </a:lvl6pPr>
    <a:lvl7pPr marL="2743200" algn="l" defTabSz="914400" rtl="0" eaLnBrk="1" latinLnBrk="0" hangingPunct="1">
      <a:defRPr sz="1400" kern="1200">
        <a:solidFill>
          <a:schemeClr val="bg1"/>
        </a:solidFill>
        <a:latin typeface="Verdana" pitchFamily="1" charset="0"/>
        <a:ea typeface="ＭＳ Ｐゴシック" pitchFamily="1" charset="-128"/>
        <a:cs typeface="+mn-cs"/>
      </a:defRPr>
    </a:lvl7pPr>
    <a:lvl8pPr marL="3200400" algn="l" defTabSz="914400" rtl="0" eaLnBrk="1" latinLnBrk="0" hangingPunct="1">
      <a:defRPr sz="1400" kern="1200">
        <a:solidFill>
          <a:schemeClr val="bg1"/>
        </a:solidFill>
        <a:latin typeface="Verdana" pitchFamily="1" charset="0"/>
        <a:ea typeface="ＭＳ Ｐゴシック" pitchFamily="1" charset="-128"/>
        <a:cs typeface="+mn-cs"/>
      </a:defRPr>
    </a:lvl8pPr>
    <a:lvl9pPr marL="3657600" algn="l" defTabSz="914400" rtl="0" eaLnBrk="1" latinLnBrk="0" hangingPunct="1">
      <a:defRPr sz="1400" kern="1200">
        <a:solidFill>
          <a:schemeClr val="bg1"/>
        </a:solidFill>
        <a:latin typeface="Verdana" pitchFamily="1" charset="0"/>
        <a:ea typeface="ＭＳ Ｐゴシック" pitchFamily="1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87085C"/>
    <a:srgbClr val="8CB133"/>
    <a:srgbClr val="4996C6"/>
    <a:srgbClr val="EBB63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 autoAdjust="0"/>
    <p:restoredTop sz="94660"/>
  </p:normalViewPr>
  <p:slideViewPr>
    <p:cSldViewPr>
      <p:cViewPr varScale="1">
        <p:scale>
          <a:sx n="71" d="100"/>
          <a:sy n="71" d="100"/>
        </p:scale>
        <p:origin x="-33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75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image" Target="../media/image7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altLang="ja-JP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altLang="ja-JP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altLang="ja-JP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fld id="{BB1E9B75-0C92-4EF7-B3D4-894DF6D5604F}" type="slidenum">
              <a:rPr lang="en-US" altLang="ja-JP"/>
              <a:pPr/>
              <a:t>‹nº›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s-ES" smtClean="0">
              <a:ea typeface="ＭＳ Ｐ明朝" pitchFamily="18" charset="-128"/>
            </a:endParaRPr>
          </a:p>
        </p:txBody>
      </p:sp>
      <p:sp>
        <p:nvSpPr>
          <p:cNvPr id="137220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>
                <a:latin typeface="Arial" pitchFamily="34" charset="0"/>
                <a:ea typeface="ＭＳ Ｐゴシック" pitchFamily="34" charset="-128"/>
              </a:rPr>
              <a:t>ProSound α7 Introduction for Kick OFf</a:t>
            </a:r>
          </a:p>
        </p:txBody>
      </p:sp>
      <p:sp>
        <p:nvSpPr>
          <p:cNvPr id="137221" name="Date Placeholder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F10FDAE6-0AAB-460A-9AF1-408FDD978DFC}" type="datetime4">
              <a:rPr lang="en-US" smtClean="0">
                <a:latin typeface="Arial" pitchFamily="34" charset="0"/>
              </a:rPr>
              <a:pPr>
                <a:defRPr/>
              </a:pPr>
              <a:t>November 2, 2011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137222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4C7293-91A7-400A-B6D3-638EE15CAB3B}" type="slidenum">
              <a:rPr lang="en-US" altLang="ja-JP" smtClean="0">
                <a:latin typeface="Arial" pitchFamily="34" charset="0"/>
              </a:rPr>
              <a:pPr>
                <a:defRPr/>
              </a:pPr>
              <a:t>2</a:t>
            </a:fld>
            <a:endParaRPr lang="en-US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>
              <a:ea typeface="ＭＳ Ｐ明朝" pitchFamily="18" charset="-128"/>
            </a:endParaRPr>
          </a:p>
        </p:txBody>
      </p:sp>
      <p:sp>
        <p:nvSpPr>
          <p:cNvPr id="145412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>
                <a:latin typeface="Arial" pitchFamily="34" charset="0"/>
                <a:ea typeface="ＭＳ Ｐゴシック" pitchFamily="34" charset="-128"/>
              </a:rPr>
              <a:t>ProSound α7 Introduction for Kick OFf</a:t>
            </a:r>
          </a:p>
        </p:txBody>
      </p:sp>
      <p:sp>
        <p:nvSpPr>
          <p:cNvPr id="145413" name="Date Placeholder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52E78C07-9286-41E2-A301-7F28C4775CD3}" type="datetime4">
              <a:rPr lang="en-US" smtClean="0">
                <a:latin typeface="Arial" pitchFamily="34" charset="0"/>
              </a:rPr>
              <a:pPr>
                <a:defRPr/>
              </a:pPr>
              <a:t>November 2, 2011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145414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2E0A69-2171-4049-A2A8-19F51D27E586}" type="slidenum">
              <a:rPr lang="en-US" altLang="ja-JP" smtClean="0">
                <a:latin typeface="Arial" pitchFamily="34" charset="0"/>
              </a:rPr>
              <a:pPr>
                <a:defRPr/>
              </a:pPr>
              <a:t>15</a:t>
            </a:fld>
            <a:endParaRPr lang="en-US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>
              <a:ea typeface="ＭＳ Ｐ明朝" pitchFamily="18" charset="-128"/>
            </a:endParaRPr>
          </a:p>
        </p:txBody>
      </p:sp>
      <p:sp>
        <p:nvSpPr>
          <p:cNvPr id="146436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>
                <a:latin typeface="Arial" pitchFamily="34" charset="0"/>
                <a:ea typeface="ＭＳ Ｐゴシック" pitchFamily="34" charset="-128"/>
              </a:rPr>
              <a:t>ProSound α7 Introduction for Kick OFf</a:t>
            </a:r>
          </a:p>
        </p:txBody>
      </p:sp>
      <p:sp>
        <p:nvSpPr>
          <p:cNvPr id="146437" name="Date Placeholder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9BAD048D-C547-44C6-95FE-186A24626620}" type="datetime4">
              <a:rPr lang="en-US" smtClean="0">
                <a:latin typeface="Arial" pitchFamily="34" charset="0"/>
              </a:rPr>
              <a:pPr>
                <a:defRPr/>
              </a:pPr>
              <a:t>November 2, 2011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146438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B00B48-94AC-4C0F-B80E-285A3EFFC533}" type="slidenum">
              <a:rPr lang="en-US" altLang="ja-JP" smtClean="0">
                <a:latin typeface="Arial" pitchFamily="34" charset="0"/>
              </a:rPr>
              <a:pPr>
                <a:defRPr/>
              </a:pPr>
              <a:t>16</a:t>
            </a:fld>
            <a:endParaRPr lang="en-US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D1F111-5D58-4909-8BF2-7B0B41FEDBD3}" type="slidenum">
              <a:rPr lang="en-US" altLang="ja-JP" smtClean="0">
                <a:latin typeface="Arial" pitchFamily="34" charset="0"/>
              </a:rPr>
              <a:pPr>
                <a:defRPr/>
              </a:pPr>
              <a:t>17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7388"/>
            <a:ext cx="4568825" cy="3427412"/>
          </a:xfrm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913" y="4343400"/>
            <a:ext cx="5486176" cy="4112684"/>
          </a:xfrm>
          <a:noFill/>
        </p:spPr>
        <p:txBody>
          <a:bodyPr/>
          <a:lstStyle/>
          <a:p>
            <a:pPr lvl="1">
              <a:lnSpc>
                <a:spcPct val="90000"/>
              </a:lnSpc>
            </a:pPr>
            <a:endParaRPr lang="en-US" altLang="ja-JP" sz="1600" smtClean="0">
              <a:ea typeface="ＭＳ Ｐ明朝" pitchFamily="18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6739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pt-BR" sz="1200" b="0" i="0" kern="1200" dirty="0" err="1" smtClean="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rPr>
              <a:t>superposición</a:t>
            </a:r>
            <a:endParaRPr lang="pt-BR" dirty="0" smtClean="0">
              <a:ea typeface="ＭＳ Ｐ明朝" pitchFamily="18" charset="-128"/>
            </a:endParaRPr>
          </a:p>
        </p:txBody>
      </p:sp>
      <p:sp>
        <p:nvSpPr>
          <p:cNvPr id="148484" name="Espaço Reservado para Cabeçalh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>
                <a:latin typeface="Arial" pitchFamily="34" charset="0"/>
                <a:ea typeface="ＭＳ Ｐゴシック" pitchFamily="34" charset="-128"/>
              </a:rPr>
              <a:t>Prelimiary Copy for IMM Participants</a:t>
            </a:r>
          </a:p>
        </p:txBody>
      </p:sp>
      <p:sp>
        <p:nvSpPr>
          <p:cNvPr id="148485" name="Espaço Reservado para Data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8A325E8C-E63C-4E0D-AA41-2E76E495ED92}" type="datetime4">
              <a:rPr lang="en-US" smtClean="0">
                <a:latin typeface="Arial" pitchFamily="34" charset="0"/>
              </a:rPr>
              <a:pPr>
                <a:defRPr/>
              </a:pPr>
              <a:t>November 2, 2011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148486" name="Espaço Reservado para Rodapé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>
                <a:latin typeface="Arial" pitchFamily="34" charset="0"/>
                <a:ea typeface="ＭＳ Ｐゴシック" pitchFamily="34" charset="-128"/>
              </a:rPr>
              <a:t>Not to present to the customer</a:t>
            </a:r>
          </a:p>
        </p:txBody>
      </p:sp>
      <p:sp>
        <p:nvSpPr>
          <p:cNvPr id="148487" name="Espaço Reservado para Número de Slide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45E9704-F3BB-4FE5-AF16-4D75F0F2B848}" type="slidenum">
              <a:rPr lang="en-US" altLang="ja-JP" smtClean="0">
                <a:latin typeface="Arial" pitchFamily="34" charset="0"/>
              </a:rPr>
              <a:pPr>
                <a:defRPr/>
              </a:pPr>
              <a:t>18</a:t>
            </a:fld>
            <a:endParaRPr lang="en-US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lvl="1"/>
            <a:endParaRPr lang="en-US" altLang="ja-JP" sz="1600" dirty="0" smtClean="0">
              <a:ea typeface="ＭＳ Ｐ明朝" pitchFamily="18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t-BR" dirty="0" smtClean="0">
              <a:ea typeface="ＭＳ Ｐ明朝" pitchFamily="18" charset="-128"/>
            </a:endParaRPr>
          </a:p>
        </p:txBody>
      </p:sp>
      <p:sp>
        <p:nvSpPr>
          <p:cNvPr id="150532" name="Espaço Reservado para Cabeçalh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>
                <a:latin typeface="Arial" pitchFamily="34" charset="0"/>
                <a:ea typeface="ＭＳ Ｐゴシック" pitchFamily="34" charset="-128"/>
              </a:rPr>
              <a:t>ProSound α7 Introduction for Kick OFf</a:t>
            </a:r>
          </a:p>
        </p:txBody>
      </p:sp>
      <p:sp>
        <p:nvSpPr>
          <p:cNvPr id="150533" name="Espaço Reservado para Data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03C6E74B-E3AD-43C3-8A33-1BFCA5003859}" type="datetime4">
              <a:rPr lang="en-US" smtClean="0">
                <a:latin typeface="Arial" pitchFamily="34" charset="0"/>
              </a:rPr>
              <a:pPr>
                <a:defRPr/>
              </a:pPr>
              <a:t>November 2, 2011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150534" name="Espaço Reservado para Número de Slid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DA37CD-AACC-48C7-ABB0-C2AFCA9BBF60}" type="slidenum">
              <a:rPr lang="en-US" altLang="ja-JP" smtClean="0">
                <a:latin typeface="Arial" pitchFamily="34" charset="0"/>
              </a:rPr>
              <a:pPr>
                <a:defRPr/>
              </a:pPr>
              <a:t>20</a:t>
            </a:fld>
            <a:endParaRPr lang="en-US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1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s-ES" sz="1200" b="0" i="0" kern="1200" smtClean="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rPr>
              <a:t>Podemos ampliar el campo de visualización</a:t>
            </a:r>
            <a:endParaRPr lang="pt-BR" dirty="0" smtClean="0">
              <a:ea typeface="ＭＳ Ｐ明朝" pitchFamily="18" charset="-128"/>
            </a:endParaRPr>
          </a:p>
        </p:txBody>
      </p:sp>
      <p:sp>
        <p:nvSpPr>
          <p:cNvPr id="151556" name="Espaço Reservado para Cabeçalh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>
                <a:latin typeface="Arial" pitchFamily="34" charset="0"/>
                <a:ea typeface="ＭＳ Ｐゴシック" pitchFamily="34" charset="-128"/>
              </a:rPr>
              <a:t>ProSound α7 Introduction for Kick OFf</a:t>
            </a:r>
          </a:p>
        </p:txBody>
      </p:sp>
      <p:sp>
        <p:nvSpPr>
          <p:cNvPr id="151557" name="Espaço Reservado para Data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0A54450A-0E8D-49E5-BC58-788E1E09BC3B}" type="datetime4">
              <a:rPr lang="en-US" smtClean="0">
                <a:latin typeface="Arial" pitchFamily="34" charset="0"/>
              </a:rPr>
              <a:pPr>
                <a:defRPr/>
              </a:pPr>
              <a:t>November 2, 2011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151558" name="Espaço Reservado para Número de Slid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1F872C-A2E9-4239-93CE-A854FDD5CDAC}" type="slidenum">
              <a:rPr lang="en-US" altLang="ja-JP" smtClean="0">
                <a:latin typeface="Arial" pitchFamily="34" charset="0"/>
              </a:rPr>
              <a:pPr>
                <a:defRPr/>
              </a:pPr>
              <a:t>21</a:t>
            </a:fld>
            <a:endParaRPr lang="en-US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152580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>
                <a:latin typeface="Arial" pitchFamily="34" charset="0"/>
                <a:ea typeface="ＭＳ Ｐゴシック" pitchFamily="34" charset="-128"/>
              </a:rPr>
              <a:t>ProSound α7 Introduction for Kick OFf</a:t>
            </a:r>
          </a:p>
        </p:txBody>
      </p:sp>
      <p:sp>
        <p:nvSpPr>
          <p:cNvPr id="152581" name="Date Placeholder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68C780E2-BAA6-41F1-B1F2-B54AC7D46354}" type="datetime4">
              <a:rPr lang="en-US" smtClean="0">
                <a:latin typeface="Arial" pitchFamily="34" charset="0"/>
              </a:rPr>
              <a:pPr>
                <a:defRPr/>
              </a:pPr>
              <a:t>November 2, 2011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152582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C14567-6AB7-4C4F-9CC1-F21A137FF81E}" type="slidenum">
              <a:rPr lang="en-US" altLang="ja-JP" smtClean="0">
                <a:latin typeface="Arial" pitchFamily="34" charset="0"/>
              </a:rPr>
              <a:pPr>
                <a:defRPr/>
              </a:pPr>
              <a:t>22</a:t>
            </a:fld>
            <a:endParaRPr lang="en-US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86DA4F-EF88-4FB7-8655-DF316DBC717D}" type="slidenum">
              <a:rPr lang="en-US" altLang="ja-JP"/>
              <a:pPr/>
              <a:t>23</a:t>
            </a:fld>
            <a:endParaRPr lang="en-US" altLang="ja-JP"/>
          </a:p>
        </p:txBody>
      </p:sp>
      <p:sp>
        <p:nvSpPr>
          <p:cNvPr id="140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/>
              <a:t>There are some strings in the media which sound velocity is 1440m/sec. compared with sound velocity of machine is set 1530m/sec and 1440m/sec, right image is better. Because sound velocity of media is matched that of machine setting. </a:t>
            </a:r>
          </a:p>
          <a:p>
            <a:endParaRPr lang="en-US" altLang="ja-JP"/>
          </a:p>
          <a:p>
            <a:r>
              <a:rPr lang="en-US" altLang="ja-JP"/>
              <a:t>Increase lateral resolution.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 smtClean="0"/>
          </a:p>
        </p:txBody>
      </p:sp>
      <p:sp>
        <p:nvSpPr>
          <p:cNvPr id="63492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1E5D2D-AE14-402E-B017-59FE6993A5BD}" type="slidenum">
              <a:rPr lang="en-US" altLang="ja-JP" smtClean="0"/>
              <a:pPr/>
              <a:t>24</a:t>
            </a:fld>
            <a:endParaRPr lang="en-US" altLang="ja-JP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ja-JP" altLang="en-US" smtClean="0">
              <a:ea typeface="ＭＳ Ｐ明朝" pitchFamily="18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s-ES" smtClean="0">
              <a:ea typeface="ＭＳ Ｐ明朝" pitchFamily="18" charset="-128"/>
            </a:endParaRPr>
          </a:p>
          <a:p>
            <a:endParaRPr lang="en-US" smtClean="0">
              <a:ea typeface="ＭＳ Ｐ明朝" pitchFamily="18" charset="-128"/>
            </a:endParaRPr>
          </a:p>
        </p:txBody>
      </p:sp>
      <p:sp>
        <p:nvSpPr>
          <p:cNvPr id="154628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>
                <a:latin typeface="Arial" pitchFamily="34" charset="0"/>
                <a:ea typeface="ＭＳ Ｐゴシック" pitchFamily="34" charset="-128"/>
              </a:rPr>
              <a:t>ProSound α7 Introduction for Kick OFf</a:t>
            </a:r>
          </a:p>
        </p:txBody>
      </p:sp>
      <p:sp>
        <p:nvSpPr>
          <p:cNvPr id="154629" name="Date Placeholder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FA87F93D-88DE-4897-8447-CC6AEF4D3046}" type="datetime4">
              <a:rPr lang="en-US" smtClean="0">
                <a:latin typeface="Arial" pitchFamily="34" charset="0"/>
              </a:rPr>
              <a:pPr>
                <a:defRPr/>
              </a:pPr>
              <a:t>November 2, 2011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154630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424408-41F6-47FC-AD30-81335E271F8C}" type="slidenum">
              <a:rPr lang="en-US" altLang="ja-JP" smtClean="0">
                <a:latin typeface="Arial" pitchFamily="34" charset="0"/>
              </a:rPr>
              <a:pPr>
                <a:defRPr/>
              </a:pPr>
              <a:t>25</a:t>
            </a:fld>
            <a:endParaRPr lang="en-US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s-ES" dirty="0" smtClean="0">
                <a:ea typeface="ＭＳ Ｐゴシック" pitchFamily="1" charset="-128"/>
              </a:rPr>
              <a:t>beneficios:</a:t>
            </a:r>
            <a:br>
              <a:rPr lang="es-ES" dirty="0" smtClean="0">
                <a:ea typeface="ＭＳ Ｐゴシック" pitchFamily="1" charset="-128"/>
              </a:rPr>
            </a:br>
            <a:r>
              <a:rPr lang="es-ES" dirty="0" smtClean="0">
                <a:ea typeface="ＭＳ Ｐゴシック" pitchFamily="1" charset="-128"/>
              </a:rPr>
              <a:t>Visualización y un examen minucioso del corazón fetal, valvas de la válvula, y otros objetivos en movimiento rápido</a:t>
            </a:r>
            <a:br>
              <a:rPr lang="es-ES" dirty="0" smtClean="0">
                <a:ea typeface="ＭＳ Ｐゴシック" pitchFamily="1" charset="-128"/>
              </a:rPr>
            </a:br>
            <a:r>
              <a:rPr lang="es-ES" dirty="0" smtClean="0">
                <a:ea typeface="ＭＳ Ｐゴシック" pitchFamily="1" charset="-128"/>
              </a:rPr>
              <a:t>Lento movimiento de la imagen facilita la observación de la válvula, el miocardio, </a:t>
            </a:r>
            <a:r>
              <a:rPr lang="es-ES" dirty="0" err="1" smtClean="0">
                <a:ea typeface="ＭＳ Ｐゴシック" pitchFamily="1" charset="-128"/>
              </a:rPr>
              <a:t>yestructuras</a:t>
            </a:r>
            <a:r>
              <a:rPr lang="es-ES" dirty="0" smtClean="0">
                <a:ea typeface="ＭＳ Ｐゴシック" pitchFamily="1" charset="-128"/>
              </a:rPr>
              <a:t> de los vasos</a:t>
            </a:r>
            <a:br>
              <a:rPr lang="es-ES" dirty="0" smtClean="0">
                <a:ea typeface="ＭＳ Ｐゴシック" pitchFamily="1" charset="-128"/>
              </a:rPr>
            </a:br>
            <a:r>
              <a:rPr lang="es-ES" dirty="0" smtClean="0">
                <a:ea typeface="ＭＳ Ｐゴシック" pitchFamily="1" charset="-128"/>
              </a:rPr>
              <a:t>Inspecciones de los flujos de regurgitación y los flujos de derivación como VSD, ASD, y MR</a:t>
            </a:r>
          </a:p>
          <a:p>
            <a:pPr eaLnBrk="1" hangingPunct="1"/>
            <a:r>
              <a:rPr lang="es-ES" dirty="0" smtClean="0">
                <a:ea typeface="ＭＳ Ｐゴシック" pitchFamily="1" charset="-128"/>
              </a:rPr>
              <a:t/>
            </a:r>
            <a:br>
              <a:rPr lang="es-ES" dirty="0" smtClean="0">
                <a:ea typeface="ＭＳ Ｐゴシック" pitchFamily="1" charset="-128"/>
              </a:rPr>
            </a:br>
            <a:r>
              <a:rPr lang="es-ES" dirty="0" smtClean="0">
                <a:ea typeface="ＭＳ Ｐゴシック" pitchFamily="1" charset="-128"/>
              </a:rPr>
              <a:t>beneficios:</a:t>
            </a:r>
            <a:br>
              <a:rPr lang="es-ES" dirty="0" smtClean="0">
                <a:ea typeface="ＭＳ Ｐゴシック" pitchFamily="1" charset="-128"/>
              </a:rPr>
            </a:br>
            <a:r>
              <a:rPr lang="es-ES" dirty="0" smtClean="0">
                <a:ea typeface="ＭＳ Ｐゴシック" pitchFamily="1" charset="-128"/>
              </a:rPr>
              <a:t>Visualización y un examen minucioso del corazón fetal, valvas de la válvula, y otros objetivos en movimiento rápido</a:t>
            </a:r>
            <a:br>
              <a:rPr lang="es-ES" dirty="0" smtClean="0">
                <a:ea typeface="ＭＳ Ｐゴシック" pitchFamily="1" charset="-128"/>
              </a:rPr>
            </a:br>
            <a:r>
              <a:rPr lang="es-ES" dirty="0" smtClean="0">
                <a:ea typeface="ＭＳ Ｐゴシック" pitchFamily="1" charset="-128"/>
              </a:rPr>
              <a:t>Lento movimiento de la imagen facilita la observación de la válvula, el miocardio, y estructuras de los vasos</a:t>
            </a:r>
            <a:br>
              <a:rPr lang="es-ES" dirty="0" smtClean="0">
                <a:ea typeface="ＭＳ Ｐゴシック" pitchFamily="1" charset="-128"/>
              </a:rPr>
            </a:br>
            <a:r>
              <a:rPr lang="es-ES" dirty="0" smtClean="0">
                <a:ea typeface="ＭＳ Ｐゴシック" pitchFamily="1" charset="-128"/>
              </a:rPr>
              <a:t>Inspecciones de los flujos de regurgitación y los flujos de derivación como VSD, ASD, y MR</a:t>
            </a:r>
            <a:endParaRPr lang="pt-BR" dirty="0" smtClean="0">
              <a:ea typeface="ＭＳ Ｐゴシック" pitchFamily="1" charset="-128"/>
            </a:endParaRPr>
          </a:p>
        </p:txBody>
      </p:sp>
      <p:sp>
        <p:nvSpPr>
          <p:cNvPr id="53252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382754-1EDD-433C-994D-7948E46A4F76}" type="slidenum">
              <a:rPr lang="en-US" altLang="ja-JP" smtClean="0">
                <a:ea typeface="ＭＳ Ｐゴシック" pitchFamily="1" charset="-128"/>
              </a:rPr>
              <a:pPr/>
              <a:t>26</a:t>
            </a:fld>
            <a:endParaRPr lang="en-US" altLang="ja-JP" smtClean="0"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b="1" smtClean="0">
                <a:ea typeface="ＭＳ Ｐ明朝" pitchFamily="18" charset="-128"/>
              </a:rPr>
              <a:t>Flow 3D: </a:t>
            </a:r>
            <a:r>
              <a:rPr lang="en-US" smtClean="0">
                <a:ea typeface="ＭＳ Ｐ明朝" pitchFamily="18" charset="-128"/>
              </a:rPr>
              <a:t>3D display of flow information. </a:t>
            </a:r>
            <a:endParaRPr lang="en-US" b="1" smtClean="0">
              <a:ea typeface="ＭＳ Ｐ明朝" pitchFamily="18" charset="-128"/>
            </a:endParaRPr>
          </a:p>
        </p:txBody>
      </p:sp>
      <p:sp>
        <p:nvSpPr>
          <p:cNvPr id="161796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>
                <a:latin typeface="Arial" pitchFamily="34" charset="0"/>
                <a:ea typeface="ＭＳ Ｐゴシック" pitchFamily="34" charset="-128"/>
              </a:rPr>
              <a:t>ProSound α7 Introduction for Kick OFf</a:t>
            </a:r>
          </a:p>
        </p:txBody>
      </p:sp>
      <p:sp>
        <p:nvSpPr>
          <p:cNvPr id="161797" name="Date Placeholder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39D046FB-6962-47F6-9A41-82580F83E79E}" type="datetime4">
              <a:rPr lang="en-US" smtClean="0">
                <a:latin typeface="Arial" pitchFamily="34" charset="0"/>
              </a:rPr>
              <a:pPr>
                <a:defRPr/>
              </a:pPr>
              <a:t>November 2, 2011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161798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519470-85D4-4132-9286-3F13B867AE41}" type="slidenum">
              <a:rPr lang="en-US" altLang="ja-JP" smtClean="0">
                <a:latin typeface="Arial" pitchFamily="34" charset="0"/>
              </a:rPr>
              <a:pPr>
                <a:defRPr/>
              </a:pPr>
              <a:t>28</a:t>
            </a:fld>
            <a:endParaRPr lang="en-US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9027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t-BR" smtClean="0">
              <a:ea typeface="ＭＳ Ｐ明朝" pitchFamily="18" charset="-128"/>
            </a:endParaRPr>
          </a:p>
        </p:txBody>
      </p:sp>
      <p:sp>
        <p:nvSpPr>
          <p:cNvPr id="162820" name="Espaço Reservado para Cabeçalh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>
                <a:latin typeface="Arial" pitchFamily="34" charset="0"/>
                <a:ea typeface="ＭＳ Ｐゴシック" pitchFamily="34" charset="-128"/>
              </a:rPr>
              <a:t>ProSound α7 Introduction for Kick OFf</a:t>
            </a:r>
          </a:p>
        </p:txBody>
      </p:sp>
      <p:sp>
        <p:nvSpPr>
          <p:cNvPr id="162821" name="Espaço Reservado para Data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173CA315-63D3-4351-8BDD-A6736BCCD682}" type="datetime4">
              <a:rPr lang="en-US" smtClean="0">
                <a:latin typeface="Arial" pitchFamily="34" charset="0"/>
              </a:rPr>
              <a:pPr>
                <a:defRPr/>
              </a:pPr>
              <a:t>November 2, 2011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162822" name="Espaço Reservado para Número de Slid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E25FD01-4B01-4164-B9B2-31B6EB24CC92}" type="slidenum">
              <a:rPr lang="en-US" altLang="ja-JP" smtClean="0">
                <a:latin typeface="Arial" pitchFamily="34" charset="0"/>
              </a:rPr>
              <a:pPr>
                <a:defRPr/>
              </a:pPr>
              <a:t>29</a:t>
            </a:fld>
            <a:endParaRPr lang="en-US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s-ES" smtClean="0">
                <a:ea typeface="ＭＳ Ｐ明朝" pitchFamily="18" charset="-128"/>
              </a:rPr>
              <a:t/>
            </a:r>
            <a:br>
              <a:rPr lang="es-ES" smtClean="0">
                <a:ea typeface="ＭＳ Ｐ明朝" pitchFamily="18" charset="-128"/>
              </a:rPr>
            </a:br>
            <a:endParaRPr lang="es-ES" smtClean="0">
              <a:ea typeface="ＭＳ Ｐ明朝" pitchFamily="18" charset="-128"/>
            </a:endParaRPr>
          </a:p>
        </p:txBody>
      </p:sp>
      <p:sp>
        <p:nvSpPr>
          <p:cNvPr id="16384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EF3F4B6-35D8-49F1-9CA3-2B3356F2DCC1}" type="slidenum">
              <a:rPr lang="en-US" altLang="ja-JP" smtClean="0">
                <a:latin typeface="Arial" pitchFamily="34" charset="0"/>
              </a:rPr>
              <a:pPr>
                <a:defRPr/>
              </a:pPr>
              <a:t>30</a:t>
            </a:fld>
            <a:endParaRPr lang="en-US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1075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34950" indent="-234950"/>
            <a:endParaRPr lang="en-US" smtClean="0">
              <a:ea typeface="ＭＳ Ｐ明朝" pitchFamily="18" charset="-128"/>
              <a:cs typeface="Arial" charset="0"/>
            </a:endParaRPr>
          </a:p>
          <a:p>
            <a:pPr marL="234950" indent="-234950"/>
            <a:endParaRPr lang="pt-BR" smtClean="0">
              <a:ea typeface="ＭＳ Ｐ明朝" pitchFamily="18" charset="-128"/>
            </a:endParaRPr>
          </a:p>
        </p:txBody>
      </p:sp>
      <p:sp>
        <p:nvSpPr>
          <p:cNvPr id="164868" name="Espaço Reservado para Cabeçalh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>
                <a:latin typeface="Arial" pitchFamily="34" charset="0"/>
                <a:ea typeface="ＭＳ Ｐゴシック" pitchFamily="34" charset="-128"/>
              </a:rPr>
              <a:t>ProSound α7 Introduction for Kick OFf</a:t>
            </a:r>
          </a:p>
        </p:txBody>
      </p:sp>
      <p:sp>
        <p:nvSpPr>
          <p:cNvPr id="164869" name="Espaço Reservado para Data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E11BD835-732C-4BF5-8085-4305A6416BBD}" type="datetime4">
              <a:rPr lang="en-US" smtClean="0">
                <a:latin typeface="Arial" pitchFamily="34" charset="0"/>
              </a:rPr>
              <a:pPr>
                <a:defRPr/>
              </a:pPr>
              <a:t>November 2, 2011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164870" name="Espaço Reservado para Número de Slid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5FFF12-4434-47A0-84C1-CEC1592D63A7}" type="slidenum">
              <a:rPr lang="en-US" altLang="ja-JP" smtClean="0">
                <a:latin typeface="Arial" pitchFamily="34" charset="0"/>
              </a:rPr>
              <a:pPr>
                <a:defRPr/>
              </a:pPr>
              <a:t>31</a:t>
            </a:fld>
            <a:endParaRPr lang="en-US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42ED43-0156-48E3-A245-E4E854C112A7}" type="slidenum">
              <a:rPr lang="en-US" altLang="ja-JP"/>
              <a:pPr/>
              <a:t>32</a:t>
            </a:fld>
            <a:endParaRPr lang="en-US" altLang="ja-JP"/>
          </a:p>
        </p:txBody>
      </p:sp>
      <p:sp>
        <p:nvSpPr>
          <p:cNvPr id="1246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6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216" y="4343216"/>
            <a:ext cx="5031570" cy="4115168"/>
          </a:xfrm>
        </p:spPr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>
              <a:ea typeface="ＭＳ Ｐ明朝" pitchFamily="18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ja-JP" smtClean="0">
              <a:ea typeface="ＭＳ Ｐ明朝" pitchFamily="18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8451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6A279-6EEA-4072-B1C2-7579A950BADD}" type="slidenum">
              <a:rPr lang="en-US" altLang="ja-JP" smtClean="0"/>
              <a:pPr/>
              <a:t>4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721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 smtClean="0">
              <a:ea typeface="ＭＳ Ｐ明朝" pitchFamily="18" charset="-128"/>
            </a:endParaRPr>
          </a:p>
        </p:txBody>
      </p:sp>
      <p:sp>
        <p:nvSpPr>
          <p:cNvPr id="172036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>
                <a:latin typeface="Arial" pitchFamily="34" charset="0"/>
                <a:ea typeface="ＭＳ Ｐゴシック" pitchFamily="34" charset="-128"/>
              </a:rPr>
              <a:t>ProSound α7 Introduction for Kick OFf</a:t>
            </a:r>
          </a:p>
        </p:txBody>
      </p:sp>
      <p:sp>
        <p:nvSpPr>
          <p:cNvPr id="172037" name="Date Placeholder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20718B08-DB5B-43E3-A048-17C2FBED889E}" type="datetime4">
              <a:rPr lang="en-US" smtClean="0">
                <a:latin typeface="Arial" pitchFamily="34" charset="0"/>
              </a:rPr>
              <a:pPr>
                <a:defRPr/>
              </a:pPr>
              <a:t>November 2, 2011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172038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6210E5-FBAA-4661-9FF5-A58BA4F6BC71}" type="slidenum">
              <a:rPr lang="en-US" altLang="ja-JP" smtClean="0">
                <a:latin typeface="Arial" pitchFamily="34" charset="0"/>
              </a:rPr>
              <a:pPr>
                <a:defRPr/>
              </a:pPr>
              <a:t>38</a:t>
            </a:fld>
            <a:endParaRPr lang="en-US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824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74625" indent="-174625">
              <a:buClr>
                <a:srgbClr val="FF7F00"/>
              </a:buClr>
              <a:buSzPct val="85000"/>
              <a:buFont typeface="Wingdings" pitchFamily="2" charset="2"/>
              <a:buNone/>
            </a:pPr>
            <a:endParaRPr lang="en-US" smtClean="0">
              <a:ea typeface="ＭＳ Ｐ明朝" pitchFamily="18" charset="-128"/>
            </a:endParaRPr>
          </a:p>
        </p:txBody>
      </p:sp>
      <p:sp>
        <p:nvSpPr>
          <p:cNvPr id="17408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>
                <a:latin typeface="Arial" pitchFamily="34" charset="0"/>
                <a:ea typeface="ＭＳ Ｐゴシック" pitchFamily="34" charset="-128"/>
              </a:rPr>
              <a:t>ProSound α7 Introduction for Kick OFf</a:t>
            </a:r>
          </a:p>
        </p:txBody>
      </p:sp>
      <p:sp>
        <p:nvSpPr>
          <p:cNvPr id="174085" name="Date Placeholder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68FF8B65-6732-44A4-8C17-4E07BACA8CC7}" type="datetime4">
              <a:rPr lang="en-US" smtClean="0">
                <a:latin typeface="Arial" pitchFamily="34" charset="0"/>
              </a:rPr>
              <a:pPr>
                <a:defRPr/>
              </a:pPr>
              <a:t>November 2, 2011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17408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7F22D83-EEE6-4CE9-9944-0421533256B3}" type="slidenum">
              <a:rPr lang="en-US" altLang="ja-JP" smtClean="0">
                <a:latin typeface="Arial" pitchFamily="34" charset="0"/>
              </a:rPr>
              <a:pPr>
                <a:defRPr/>
              </a:pPr>
              <a:t>39</a:t>
            </a:fld>
            <a:endParaRPr lang="en-US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926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 smtClean="0">
              <a:ea typeface="ＭＳ Ｐ明朝" pitchFamily="18" charset="-128"/>
            </a:endParaRPr>
          </a:p>
        </p:txBody>
      </p:sp>
      <p:sp>
        <p:nvSpPr>
          <p:cNvPr id="175108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>
                <a:latin typeface="Arial" pitchFamily="34" charset="0"/>
                <a:ea typeface="ＭＳ Ｐゴシック" pitchFamily="34" charset="-128"/>
              </a:rPr>
              <a:t>ProSound α7 Introduction for Kick OFf</a:t>
            </a:r>
          </a:p>
        </p:txBody>
      </p:sp>
      <p:sp>
        <p:nvSpPr>
          <p:cNvPr id="175109" name="Date Placeholder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941B56D6-6CEC-41B3-B89C-B40454D2B3C7}" type="datetime4">
              <a:rPr lang="en-US" smtClean="0">
                <a:latin typeface="Arial" pitchFamily="34" charset="0"/>
              </a:rPr>
              <a:pPr>
                <a:defRPr/>
              </a:pPr>
              <a:t>November 2, 2011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175110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7528EB-B2F9-4A61-8B29-19EFD21106E2}" type="slidenum">
              <a:rPr lang="en-US" altLang="ja-JP" smtClean="0">
                <a:latin typeface="Arial" pitchFamily="34" charset="0"/>
              </a:rPr>
              <a:pPr>
                <a:defRPr/>
              </a:pPr>
              <a:t>40</a:t>
            </a:fld>
            <a:endParaRPr lang="en-US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0291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t-BR" smtClean="0">
              <a:ea typeface="ＭＳ Ｐ明朝" pitchFamily="18" charset="-128"/>
            </a:endParaRPr>
          </a:p>
        </p:txBody>
      </p:sp>
      <p:sp>
        <p:nvSpPr>
          <p:cNvPr id="176132" name="Espaço Reservado para Cabeçalh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>
                <a:latin typeface="Arial" pitchFamily="34" charset="0"/>
                <a:ea typeface="ＭＳ Ｐゴシック" pitchFamily="34" charset="-128"/>
              </a:rPr>
              <a:t>Prelimiary Copy for IMM Participants</a:t>
            </a:r>
          </a:p>
        </p:txBody>
      </p:sp>
      <p:sp>
        <p:nvSpPr>
          <p:cNvPr id="176133" name="Espaço Reservado para Data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696FAC70-851B-4670-9E28-6CB6DAE4A80B}" type="datetime4">
              <a:rPr lang="en-US" smtClean="0">
                <a:latin typeface="Arial" pitchFamily="34" charset="0"/>
              </a:rPr>
              <a:pPr>
                <a:defRPr/>
              </a:pPr>
              <a:t>November 2, 2011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176134" name="Espaço Reservado para Rodapé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>
                <a:latin typeface="Arial" pitchFamily="34" charset="0"/>
                <a:ea typeface="ＭＳ Ｐゴシック" pitchFamily="34" charset="-128"/>
              </a:rPr>
              <a:t>Not to present to the customer</a:t>
            </a:r>
          </a:p>
        </p:txBody>
      </p:sp>
      <p:sp>
        <p:nvSpPr>
          <p:cNvPr id="176135" name="Espaço Reservado para Número de Slide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35D5CA-A1F7-4D00-A86C-63D5977BE778}" type="slidenum">
              <a:rPr lang="en-US" altLang="ja-JP" smtClean="0">
                <a:latin typeface="Arial" pitchFamily="34" charset="0"/>
              </a:rPr>
              <a:pPr>
                <a:defRPr/>
              </a:pPr>
              <a:t>41</a:t>
            </a:fld>
            <a:endParaRPr lang="en-US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ja-JP" dirty="0" smtClean="0">
              <a:ea typeface="ＭＳ Ｐ明朝" pitchFamily="18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>
              <a:ea typeface="ＭＳ Ｐ明朝" pitchFamily="18" charset="-128"/>
            </a:endParaRPr>
          </a:p>
        </p:txBody>
      </p:sp>
      <p:sp>
        <p:nvSpPr>
          <p:cNvPr id="17920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>
                <a:latin typeface="Arial" pitchFamily="34" charset="0"/>
                <a:ea typeface="ＭＳ Ｐゴシック" pitchFamily="34" charset="-128"/>
              </a:rPr>
              <a:t>ProSound α7 Introduction for Kick OFf</a:t>
            </a:r>
          </a:p>
        </p:txBody>
      </p:sp>
      <p:sp>
        <p:nvSpPr>
          <p:cNvPr id="179205" name="Date Placeholder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BC2793E7-AEFB-485A-81B8-9441AF561167}" type="datetime4">
              <a:rPr lang="en-US" smtClean="0">
                <a:latin typeface="Arial" pitchFamily="34" charset="0"/>
              </a:rPr>
              <a:pPr>
                <a:defRPr/>
              </a:pPr>
              <a:t>November 2, 2011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17920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AD5547-E67D-414D-B9EC-403B16F00F72}" type="slidenum">
              <a:rPr lang="en-US" altLang="ja-JP" smtClean="0">
                <a:latin typeface="Arial" pitchFamily="34" charset="0"/>
              </a:rPr>
              <a:pPr>
                <a:defRPr/>
              </a:pPr>
              <a:t>43</a:t>
            </a:fld>
            <a:endParaRPr lang="en-US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6A279-6EEA-4072-B1C2-7579A950BADD}" type="slidenum">
              <a:rPr lang="en-US" altLang="ja-JP" smtClean="0"/>
              <a:pPr/>
              <a:t>5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6A279-6EEA-4072-B1C2-7579A950BADD}" type="slidenum">
              <a:rPr lang="en-US" altLang="ja-JP" smtClean="0"/>
              <a:pPr/>
              <a:t>7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6515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 altLang="ja-JP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s-ES" smtClean="0">
                <a:ea typeface="ＭＳ Ｐ明朝" pitchFamily="18" charset="-128"/>
              </a:rPr>
              <a:t/>
            </a:r>
            <a:br>
              <a:rPr lang="es-ES" smtClean="0">
                <a:ea typeface="ＭＳ Ｐ明朝" pitchFamily="18" charset="-128"/>
              </a:rPr>
            </a:br>
            <a:endParaRPr lang="ja-JP" altLang="en-US" smtClean="0">
              <a:ea typeface="ＭＳ Ｐ明朝" pitchFamily="18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6A279-6EEA-4072-B1C2-7579A950BADD}" type="slidenum">
              <a:rPr lang="en-US" altLang="ja-JP" smtClean="0"/>
              <a:pPr/>
              <a:t>11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>
              <a:ea typeface="ＭＳ Ｐ明朝" pitchFamily="18" charset="-128"/>
            </a:endParaRPr>
          </a:p>
        </p:txBody>
      </p:sp>
      <p:sp>
        <p:nvSpPr>
          <p:cNvPr id="144388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>
                <a:latin typeface="Arial" pitchFamily="34" charset="0"/>
                <a:ea typeface="ＭＳ Ｐゴシック" pitchFamily="34" charset="-128"/>
              </a:rPr>
              <a:t>ProSound α7 Introduction for Kick OFf</a:t>
            </a:r>
          </a:p>
        </p:txBody>
      </p:sp>
      <p:sp>
        <p:nvSpPr>
          <p:cNvPr id="144389" name="Date Placeholder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D1052DD2-D89D-4401-8918-44D1368A6B3D}" type="datetime4">
              <a:rPr lang="en-US" smtClean="0">
                <a:latin typeface="Arial" pitchFamily="34" charset="0"/>
              </a:rPr>
              <a:pPr>
                <a:defRPr/>
              </a:pPr>
              <a:t>November 2, 2011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144390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076AB6-DEEB-4096-8720-D381A352E61A}" type="slidenum">
              <a:rPr lang="en-US" altLang="ja-JP" smtClean="0">
                <a:latin typeface="Arial" pitchFamily="34" charset="0"/>
              </a:rPr>
              <a:pPr>
                <a:defRPr/>
              </a:pPr>
              <a:t>14</a:t>
            </a:fld>
            <a:endParaRPr lang="en-US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2" name="Picture 30" descr="20110401_powerpoint(43)_title(B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7338" cy="688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1196975"/>
            <a:ext cx="7773988" cy="971550"/>
          </a:xfrm>
        </p:spPr>
        <p:txBody>
          <a:bodyPr/>
          <a:lstStyle>
            <a:lvl1pPr>
              <a:defRPr/>
            </a:lvl1pPr>
          </a:lstStyle>
          <a:p>
            <a:r>
              <a:rPr lang="pt-BR" altLang="ja-JP" smtClean="0"/>
              <a:t>Clique para editar o estilo do título mestre</a:t>
            </a:r>
            <a:endParaRPr lang="en-US" altLang="ja-JP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0" y="2349500"/>
            <a:ext cx="7772400" cy="792163"/>
          </a:xfrm>
        </p:spPr>
        <p:txBody>
          <a:bodyPr/>
          <a:lstStyle>
            <a:lvl1pPr marL="0" indent="0">
              <a:buFont typeface="Wingdings" pitchFamily="1" charset="2"/>
              <a:buNone/>
              <a:defRPr/>
            </a:lvl1pPr>
          </a:lstStyle>
          <a:p>
            <a:r>
              <a:rPr lang="pt-BR" altLang="ja-JP" smtClean="0"/>
              <a:t>Clique para editar o estilo do subtítulo mestre</a:t>
            </a:r>
            <a:endParaRPr lang="en-US" altLang="ja-JP"/>
          </a:p>
        </p:txBody>
      </p:sp>
      <p:sp>
        <p:nvSpPr>
          <p:cNvPr id="3088" name="Rectangle 16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755650" y="4292600"/>
            <a:ext cx="2133600" cy="2889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ゴシック" pitchFamily="1" charset="-128"/>
              </a:defRPr>
            </a:lvl1pPr>
          </a:lstStyle>
          <a:p>
            <a:fld id="{D9526534-3FF8-432A-8DB4-60E180D08BEE}" type="datetime4">
              <a:rPr lang="en-US" altLang="ja-JP"/>
              <a:pPr/>
              <a:t>November 2, 2011</a:t>
            </a:fld>
            <a:endParaRPr lang="en-US" altLang="ja-JP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51638" y="188913"/>
            <a:ext cx="1997075" cy="6119812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755650" y="188913"/>
            <a:ext cx="5843588" cy="6119812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88913"/>
            <a:ext cx="5791200" cy="8016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295400"/>
            <a:ext cx="3962400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295400"/>
            <a:ext cx="3962400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600" y="6400800"/>
            <a:ext cx="2133600" cy="2746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9CC8D02-6213-4589-B651-D6DA80C045B8}" type="datetime1">
              <a:rPr lang="ja-JP" altLang="en-US"/>
              <a:pPr/>
              <a:t>2011/11/2</a:t>
            </a:fld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042275" y="6400800"/>
            <a:ext cx="720725" cy="276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7E6E718-DE40-42F3-A013-D11739474C18}" type="slidenum">
              <a:rPr lang="en-US" altLang="ja-JP"/>
              <a:pPr/>
              <a:t>‹nº›</a:t>
            </a:fld>
            <a:endParaRPr lang="en-US" altLang="ja-JP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2362200" y="6400800"/>
            <a:ext cx="2895600" cy="2714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</p:spTree>
  </p:cSld>
  <p:clrMapOvr>
    <a:masterClrMapping/>
  </p:clrMapOvr>
  <p:transition spd="med">
    <p:wheel spokes="0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ítulo e text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2000" y="185738"/>
            <a:ext cx="6115050" cy="8636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755650" y="1196975"/>
            <a:ext cx="3919538" cy="51101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827588" y="1196975"/>
            <a:ext cx="3921125" cy="2478088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4827588" y="3827463"/>
            <a:ext cx="3921125" cy="247967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0"/>
          </p:nvPr>
        </p:nvSpPr>
        <p:spPr>
          <a:xfrm>
            <a:off x="2771775" y="6524625"/>
            <a:ext cx="3671888" cy="1968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755650" y="1196975"/>
            <a:ext cx="3919538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827588" y="1196975"/>
            <a:ext cx="3921125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7" name="Picture 23" descr="20110401_powerpoint(43)_slide(B)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188913"/>
            <a:ext cx="604202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72000" rIns="72000" bIns="720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</a:t>
            </a:r>
            <a:r>
              <a:rPr lang="en-US" altLang="ja-JP" smtClean="0"/>
              <a:t> </a:t>
            </a:r>
            <a:r>
              <a:rPr lang="ja-JP" altLang="en-US" smtClean="0"/>
              <a:t>タイトルの書式設定</a:t>
            </a:r>
            <a:endParaRPr lang="en-US" altLang="ja-JP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650" y="1196975"/>
            <a:ext cx="7993063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72000" rIns="72000" bIns="7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</a:t>
            </a:r>
            <a:r>
              <a:rPr lang="en-US" altLang="ja-JP" smtClean="0"/>
              <a:t> </a:t>
            </a:r>
            <a:r>
              <a:rPr lang="ja-JP" altLang="en-US" smtClean="0"/>
              <a:t>テキストの書式設定</a:t>
            </a:r>
            <a:endParaRPr lang="en-US" altLang="ja-JP" smtClean="0"/>
          </a:p>
          <a:p>
            <a:pPr lvl="1"/>
            <a:r>
              <a:rPr lang="ja-JP" altLang="en-US" smtClean="0"/>
              <a:t>第</a:t>
            </a:r>
            <a:r>
              <a:rPr lang="en-US" altLang="ja-JP" smtClean="0"/>
              <a:t> 2 </a:t>
            </a:r>
            <a:r>
              <a:rPr lang="ja-JP" altLang="en-US" smtClean="0"/>
              <a:t>レベル</a:t>
            </a:r>
            <a:endParaRPr lang="en-US" altLang="ja-JP" smtClean="0"/>
          </a:p>
          <a:p>
            <a:pPr lvl="2"/>
            <a:r>
              <a:rPr lang="ja-JP" altLang="en-US" smtClean="0"/>
              <a:t>第</a:t>
            </a:r>
            <a:r>
              <a:rPr lang="en-US" altLang="ja-JP" smtClean="0"/>
              <a:t> 3 </a:t>
            </a:r>
            <a:r>
              <a:rPr lang="ja-JP" altLang="en-US" smtClean="0"/>
              <a:t>レベル</a:t>
            </a:r>
            <a:endParaRPr lang="en-US" altLang="ja-JP" smtClean="0"/>
          </a:p>
          <a:p>
            <a:pPr lvl="3"/>
            <a:r>
              <a:rPr lang="ja-JP" altLang="en-US" smtClean="0"/>
              <a:t>第</a:t>
            </a:r>
            <a:r>
              <a:rPr lang="en-US" altLang="ja-JP" smtClean="0"/>
              <a:t> 4 </a:t>
            </a:r>
            <a:r>
              <a:rPr lang="ja-JP" altLang="en-US" smtClean="0"/>
              <a:t>レベル</a:t>
            </a:r>
            <a:endParaRPr lang="en-US" altLang="ja-JP" smtClean="0"/>
          </a:p>
          <a:p>
            <a:pPr lvl="4"/>
            <a:r>
              <a:rPr lang="ja-JP" altLang="en-US" smtClean="0"/>
              <a:t>第</a:t>
            </a:r>
            <a:r>
              <a:rPr lang="en-US" altLang="ja-JP" smtClean="0"/>
              <a:t> 5 </a:t>
            </a:r>
            <a:r>
              <a:rPr lang="ja-JP" altLang="en-US" smtClean="0"/>
              <a:t>レベル</a:t>
            </a:r>
            <a:endParaRPr lang="en-US" altLang="ja-JP" smtClean="0"/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8305800" y="6630988"/>
            <a:ext cx="381000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r">
              <a:spcBef>
                <a:spcPct val="50000"/>
              </a:spcBef>
            </a:pPr>
            <a:fld id="{E6CBBE03-D8BA-486E-8051-35D828A248BD}" type="slidenum">
              <a:rPr lang="en-US" altLang="ja-JP" sz="800"/>
              <a:pPr algn="r">
                <a:spcBef>
                  <a:spcPct val="50000"/>
                </a:spcBef>
              </a:pPr>
              <a:t>‹nº›</a:t>
            </a:fld>
            <a:r>
              <a:rPr lang="en-US" altLang="ja-JP" sz="800"/>
              <a:t>    </a:t>
            </a:r>
          </a:p>
        </p:txBody>
      </p:sp>
      <p:sp>
        <p:nvSpPr>
          <p:cNvPr id="1045" name="Line 21"/>
          <p:cNvSpPr>
            <a:spLocks noChangeShapeType="1"/>
          </p:cNvSpPr>
          <p:nvPr/>
        </p:nvSpPr>
        <p:spPr bwMode="auto">
          <a:xfrm>
            <a:off x="762000" y="1143000"/>
            <a:ext cx="8001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72000" tIns="72000" rIns="72000" bIns="72000" anchor="ctr"/>
          <a:lstStyle/>
          <a:p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>
    <p:fade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ea typeface="ＭＳ Ｐゴシック" pitchFamily="1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ea typeface="ＭＳ Ｐゴシック" pitchFamily="1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ea typeface="ＭＳ Ｐゴシック" pitchFamily="1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ea typeface="ＭＳ Ｐゴシック" pitchFamily="1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ea typeface="ＭＳ Ｐゴシック" pitchFamily="1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ea typeface="ＭＳ Ｐゴシック" pitchFamily="1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ea typeface="ＭＳ Ｐゴシック" pitchFamily="1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ea typeface="ＭＳ Ｐゴシック" pitchFamily="1" charset="-128"/>
        </a:defRPr>
      </a:lvl9pPr>
    </p:titleStyle>
    <p:bodyStyle>
      <a:lvl1pPr marL="265113" indent="-265113" algn="l" rtl="0" eaLnBrk="1" fontAlgn="base" hangingPunct="1">
        <a:spcBef>
          <a:spcPct val="20000"/>
        </a:spcBef>
        <a:spcAft>
          <a:spcPct val="0"/>
        </a:spcAft>
        <a:buSzPct val="85000"/>
        <a:buFont typeface="Wingdings" pitchFamily="1" charset="2"/>
        <a:buChar char="l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630238" indent="-185738" algn="l" rtl="0" eaLnBrk="1" fontAlgn="base" hangingPunct="1">
        <a:spcBef>
          <a:spcPct val="20000"/>
        </a:spcBef>
        <a:spcAft>
          <a:spcPct val="0"/>
        </a:spcAft>
        <a:buChar char="•"/>
        <a:defRPr sz="2200">
          <a:solidFill>
            <a:schemeClr val="bg1"/>
          </a:solidFill>
          <a:latin typeface="+mn-lt"/>
          <a:ea typeface="+mn-ea"/>
        </a:defRPr>
      </a:lvl2pPr>
      <a:lvl3pPr marL="984250" indent="-174625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+mn-ea"/>
        </a:defRPr>
      </a:lvl3pPr>
      <a:lvl4pPr marL="1347788" indent="-18415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latin typeface="+mn-lt"/>
          <a:ea typeface="+mn-ea"/>
        </a:defRPr>
      </a:lvl4pPr>
      <a:lvl5pPr marL="1701800" indent="-174625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bg1"/>
          </a:solidFill>
          <a:latin typeface="+mn-lt"/>
          <a:ea typeface="+mn-ea"/>
        </a:defRPr>
      </a:lvl5pPr>
      <a:lvl6pPr marL="2159000" indent="-174625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bg1"/>
          </a:solidFill>
          <a:latin typeface="+mn-lt"/>
          <a:ea typeface="+mn-ea"/>
        </a:defRPr>
      </a:lvl6pPr>
      <a:lvl7pPr marL="2616200" indent="-174625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bg1"/>
          </a:solidFill>
          <a:latin typeface="+mn-lt"/>
          <a:ea typeface="+mn-ea"/>
        </a:defRPr>
      </a:lvl7pPr>
      <a:lvl8pPr marL="3073400" indent="-174625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bg1"/>
          </a:solidFill>
          <a:latin typeface="+mn-lt"/>
          <a:ea typeface="+mn-ea"/>
        </a:defRPr>
      </a:lvl8pPr>
      <a:lvl9pPr marL="3530600" indent="-174625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video" Target="file:///Y:\hond1889\%23PSa7V2\3_Presentation\2_Commercial\A7v1_eFLOW%20(5).AVI" TargetMode="External"/><Relationship Id="rId7" Type="http://schemas.openxmlformats.org/officeDocument/2006/relationships/image" Target="../media/image20.jpeg"/><Relationship Id="rId2" Type="http://schemas.openxmlformats.org/officeDocument/2006/relationships/video" Target="file:///Y:\hond1889\%23PSa7V2\3_Presentation\2_Commercial\A7v1_eFLOW%20(3).AVI" TargetMode="External"/><Relationship Id="rId1" Type="http://schemas.openxmlformats.org/officeDocument/2006/relationships/video" Target="file:///Y:\hond1889\%23PSa7V2\3_Presentation\2_Commercial\A7v1_eFLOW%20(2).AVI" TargetMode="Externa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11.xml"/><Relationship Id="rId10" Type="http://schemas.openxmlformats.org/officeDocument/2006/relationships/image" Target="../media/image2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6.jpe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4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Sofia\Aloka\Presentations\for%20Cuba%20Presentation\Cuba%20Presentation%20-%20Oct2009\Presentaci&#243;n%20Alpha%207%20V4%20Introduction\CHE9130%20ManualFlash_.AVI" TargetMode="External"/><Relationship Id="rId5" Type="http://schemas.openxmlformats.org/officeDocument/2006/relationships/image" Target="../media/image39.png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3.xml"/><Relationship Id="rId1" Type="http://schemas.openxmlformats.org/officeDocument/2006/relationships/video" Target="file:///C:\Users\Sofia\Aloka\Presentations\20110722%20Hitachi%20Aloka%20Training\2011_07_Product_Training_documents\Aloka%20Product%20Material_2011\ProductPresentations\ProSound_a7\PROSOU~1.5TO\DSD_fetus_27W_20090713__0008.AVI" TargetMode="External"/><Relationship Id="rId5" Type="http://schemas.openxmlformats.org/officeDocument/2006/relationships/image" Target="../media/image40.png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video" Target="file:///E:\Training\a7%20Ver5%20Trainer's%20training(20100907)\movie\000001e5cut.AVI" TargetMode="External"/><Relationship Id="rId7" Type="http://schemas.openxmlformats.org/officeDocument/2006/relationships/image" Target="../media/image52.png"/><Relationship Id="rId2" Type="http://schemas.openxmlformats.org/officeDocument/2006/relationships/video" Target="file:///E:\Training\a7%20Ver5%20Trainer's%20training(20100907)\movie\BW24W_2.avi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51.png"/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cuments%20and%20Settings\kuda2924.ALOKA\&#12487;&#12473;&#12463;&#12488;&#12483;&#12503;\Alpha7%20Training\196525_TDI.AVI" TargetMode="Externa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1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3.bin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10.10.130.33\MMG_Share\PDP_Master\ProSound%20a10\A7v2_ET.asf" TargetMode="Externa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7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Y:\hond1889\%23PSa7V2\3_Presentation\2_Commercial\A7v2A-SMA%20Hist.AVI" TargetMode="Externa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openxmlformats.org/officeDocument/2006/relationships/image" Target="../media/image1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oleObject" Target="../embeddings/oleObject4.bin"/><Relationship Id="rId4" Type="http://schemas.openxmlformats.org/officeDocument/2006/relationships/image" Target="../media/image1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video" Target="file:///C:\Users\Sofia\Aloka\Presentations\20111103%20Access%20Training\ProSound_a6\a6V2%20Introduction\a6_ASD.AVI" TargetMode="External"/><Relationship Id="rId7" Type="http://schemas.openxmlformats.org/officeDocument/2006/relationships/image" Target="../media/image96.png"/><Relationship Id="rId2" Type="http://schemas.openxmlformats.org/officeDocument/2006/relationships/video" Target="file:///C:\Users\Sofia\Aloka\Presentations\20111103%20Access%20Training\ProSound_a6\a6V2%20Introduction\A6_stenosis.AVI" TargetMode="External"/><Relationship Id="rId1" Type="http://schemas.openxmlformats.org/officeDocument/2006/relationships/video" Target="file:///C:\Users\Sofia\Aloka\Presentations\20111103%20Access%20Training\ProSound_a6\a6V2%20Introduction\A6_Cardiac01.AVI" TargetMode="Externa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6"/>
          <p:cNvSpPr>
            <a:spLocks noGrp="1" noChangeArrowheads="1"/>
          </p:cNvSpPr>
          <p:nvPr>
            <p:ph type="dt" sz="quarter" idx="4294967295"/>
          </p:nvPr>
        </p:nvSpPr>
        <p:spPr>
          <a:xfrm>
            <a:off x="903288" y="4292600"/>
            <a:ext cx="2444576" cy="288925"/>
          </a:xfrm>
          <a:prstGeom prst="rect">
            <a:avLst/>
          </a:prstGeom>
          <a:noFill/>
        </p:spPr>
        <p:txBody>
          <a:bodyPr lIns="91440" tIns="45720" rIns="91440" bIns="45720"/>
          <a:lstStyle/>
          <a:p>
            <a:r>
              <a:rPr lang="en-US" altLang="ja-JP" sz="1400" dirty="0">
                <a:latin typeface="Verdana" pitchFamily="1" charset="0"/>
                <a:ea typeface="ＭＳ ゴシック" pitchFamily="1" charset="-128"/>
              </a:rPr>
              <a:t>November </a:t>
            </a:r>
            <a:r>
              <a:rPr lang="en-US" altLang="ja-JP" sz="1400" dirty="0" smtClean="0">
                <a:latin typeface="Verdana" pitchFamily="1" charset="0"/>
                <a:ea typeface="ＭＳ ゴシック" pitchFamily="1" charset="-128"/>
              </a:rPr>
              <a:t>3</a:t>
            </a:r>
            <a:r>
              <a:rPr lang="en-US" altLang="ja-JP" sz="1400" baseline="30000" dirty="0" smtClean="0">
                <a:latin typeface="Verdana" pitchFamily="1" charset="0"/>
                <a:ea typeface="ＭＳ ゴシック" pitchFamily="1" charset="-128"/>
              </a:rPr>
              <a:t>rd  ~ </a:t>
            </a:r>
            <a:r>
              <a:rPr lang="en-US" altLang="ja-JP" dirty="0" smtClean="0">
                <a:ea typeface="ＭＳ ゴシック" pitchFamily="1" charset="-128"/>
              </a:rPr>
              <a:t>4</a:t>
            </a:r>
            <a:r>
              <a:rPr lang="en-US" altLang="ja-JP" baseline="30000" dirty="0" smtClean="0">
                <a:ea typeface="ＭＳ ゴシック" pitchFamily="1" charset="-128"/>
              </a:rPr>
              <a:t>th</a:t>
            </a:r>
            <a:r>
              <a:rPr lang="en-US" altLang="ja-JP" sz="1400" dirty="0" smtClean="0">
                <a:latin typeface="Verdana" pitchFamily="1" charset="0"/>
                <a:ea typeface="ＭＳ ゴシック" pitchFamily="1" charset="-128"/>
              </a:rPr>
              <a:t>, </a:t>
            </a:r>
            <a:r>
              <a:rPr lang="en-US" altLang="ja-JP" sz="1400" dirty="0">
                <a:latin typeface="Verdana" pitchFamily="1" charset="0"/>
                <a:ea typeface="ＭＳ ゴシック" pitchFamily="1" charset="-128"/>
              </a:rPr>
              <a:t>2011</a:t>
            </a: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27088" y="1700213"/>
            <a:ext cx="3594100" cy="606425"/>
          </a:xfrm>
          <a:noFill/>
        </p:spPr>
        <p:txBody>
          <a:bodyPr/>
          <a:lstStyle/>
          <a:p>
            <a:pPr eaLnBrk="1" hangingPunct="1"/>
            <a:r>
              <a:rPr lang="en-US" altLang="ja-JP" smtClean="0"/>
              <a:t>Product information</a:t>
            </a:r>
          </a:p>
        </p:txBody>
      </p:sp>
      <p:sp>
        <p:nvSpPr>
          <p:cNvPr id="5124" name="Text Box 3"/>
          <p:cNvSpPr txBox="1">
            <a:spLocks noChangeArrowheads="1"/>
          </p:cNvSpPr>
          <p:nvPr/>
        </p:nvSpPr>
        <p:spPr bwMode="auto">
          <a:xfrm>
            <a:off x="782638" y="2636838"/>
            <a:ext cx="29527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kumimoji="1" lang="en-US" altLang="ja-JP" sz="2000" dirty="0">
                <a:latin typeface="Arial" charset="0"/>
              </a:rPr>
              <a:t>Buenos Ayres Training</a:t>
            </a:r>
          </a:p>
        </p:txBody>
      </p:sp>
      <p:sp>
        <p:nvSpPr>
          <p:cNvPr id="5125" name="Text Box 3"/>
          <p:cNvSpPr txBox="1">
            <a:spLocks noChangeArrowheads="1"/>
          </p:cNvSpPr>
          <p:nvPr/>
        </p:nvSpPr>
        <p:spPr bwMode="auto">
          <a:xfrm>
            <a:off x="747713" y="908050"/>
            <a:ext cx="4221843" cy="760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r>
              <a:rPr lang="en-US" altLang="ja-JP" sz="4000" dirty="0" err="1"/>
              <a:t>Prosound</a:t>
            </a:r>
            <a:r>
              <a:rPr lang="en-US" altLang="ja-JP" sz="4000" dirty="0"/>
              <a:t> </a:t>
            </a:r>
            <a:r>
              <a:rPr lang="en-US" altLang="ja-JP" sz="4000" dirty="0" smtClean="0">
                <a:latin typeface="Symbol" pitchFamily="18" charset="2"/>
              </a:rPr>
              <a:t>a</a:t>
            </a:r>
            <a:r>
              <a:rPr lang="en-US" altLang="ja-JP" sz="4000" dirty="0" smtClean="0"/>
              <a:t>6 V2</a:t>
            </a:r>
            <a:endParaRPr lang="en-US" altLang="ja-JP" sz="40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 bwMode="auto">
          <a:xfrm>
            <a:off x="1985528" y="2345072"/>
            <a:ext cx="4680520" cy="352839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Verdana" pitchFamily="1" charset="0"/>
              <a:ea typeface="ＭＳ Ｐゴシック" pitchFamily="1" charset="-128"/>
            </a:endParaRPr>
          </a:p>
        </p:txBody>
      </p:sp>
      <p:sp>
        <p:nvSpPr>
          <p:cNvPr id="61133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85800" y="188913"/>
            <a:ext cx="6550496" cy="801687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s-ES" dirty="0"/>
              <a:t> Ergonomía y Usabilidad </a:t>
            </a:r>
            <a:endParaRPr lang="es-ES" altLang="ja-JP" dirty="0"/>
          </a:p>
        </p:txBody>
      </p:sp>
      <p:sp>
        <p:nvSpPr>
          <p:cNvPr id="611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Iluminación </a:t>
            </a:r>
            <a:r>
              <a:rPr lang="es-ES" dirty="0" smtClean="0"/>
              <a:t>del </a:t>
            </a:r>
            <a:r>
              <a:rPr lang="es-ES" dirty="0" err="1" smtClean="0"/>
              <a:t>trackball</a:t>
            </a:r>
            <a:r>
              <a:rPr lang="es-ES" dirty="0"/>
              <a:t/>
            </a:r>
            <a:br>
              <a:rPr lang="es-ES" dirty="0"/>
            </a:br>
            <a:r>
              <a:rPr lang="es-ES" dirty="0"/>
              <a:t>    ⇒ </a:t>
            </a:r>
            <a:r>
              <a:rPr lang="es-ES" dirty="0" smtClean="0"/>
              <a:t>Fácil </a:t>
            </a:r>
            <a:r>
              <a:rPr lang="es-ES" dirty="0"/>
              <a:t>de </a:t>
            </a:r>
            <a:r>
              <a:rPr lang="es-ES" dirty="0" smtClean="0"/>
              <a:t>reconocerlo en lugares oscuros</a:t>
            </a:r>
            <a:endParaRPr lang="en-US" altLang="ja-JP" dirty="0"/>
          </a:p>
        </p:txBody>
      </p:sp>
      <p:pic>
        <p:nvPicPr>
          <p:cNvPr id="61133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37" y="2416435"/>
            <a:ext cx="4535487" cy="340201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1412776"/>
            <a:ext cx="8077200" cy="48006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s-E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Diseño Ergonómico - Consola de Operación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s-ES" altLang="ja-JP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r>
              <a:rPr lang="es-ES" sz="2000" kern="1200" dirty="0" smtClean="0">
                <a:latin typeface="Arial" charset="0"/>
                <a:ea typeface="ＭＳ Ｐ明朝" charset="-128"/>
              </a:rPr>
              <a:t>Personalice su consola</a:t>
            </a:r>
          </a:p>
          <a:p>
            <a:pPr eaLnBrk="1" hangingPunct="1">
              <a:defRPr/>
            </a:pPr>
            <a:r>
              <a:rPr lang="es-ES" altLang="ja-JP" sz="2000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明朝" charset="-128"/>
              </a:rPr>
              <a:t>Organice el menú del panel LCD como </a:t>
            </a:r>
            <a:r>
              <a:rPr lang="es-ES" sz="2000" dirty="0" smtClean="0"/>
              <a:t>usted</a:t>
            </a:r>
            <a:r>
              <a:rPr lang="es-ES" altLang="ja-JP" sz="2000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明朝" charset="-128"/>
              </a:rPr>
              <a:t> quiera.</a:t>
            </a:r>
            <a:endParaRPr lang="es-ES" altLang="ja-JP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0902" name="Picture 9" descr="LCD_typ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3356992"/>
            <a:ext cx="2755900" cy="206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83568" y="251049"/>
            <a:ext cx="6478488" cy="801687"/>
          </a:xfrm>
        </p:spPr>
        <p:txBody>
          <a:bodyPr/>
          <a:lstStyle/>
          <a:p>
            <a:r>
              <a:rPr lang="es-ES" dirty="0"/>
              <a:t>Ergonomía y Usabilidad</a:t>
            </a:r>
            <a:endParaRPr lang="en-US" altLang="ja-JP" dirty="0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white">
          <a:xfrm>
            <a:off x="2699792" y="5661248"/>
            <a:ext cx="3096344" cy="504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7F00"/>
              </a:buClr>
              <a:buSzPct val="85000"/>
              <a:tabLst/>
              <a:defRPr/>
            </a:pPr>
            <a:r>
              <a:rPr kumimoji="1" lang="es-ES" altLang="ja-JP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Panel de Menú Táctil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/>
              <a:t>Multi Gain</a:t>
            </a:r>
          </a:p>
          <a:p>
            <a:pPr lvl="1"/>
            <a:r>
              <a:rPr lang="es-ES" altLang="ja-JP" sz="2000" dirty="0" smtClean="0"/>
              <a:t>3 botones de ganancia (M</a:t>
            </a:r>
            <a:r>
              <a:rPr lang="ja-JP" altLang="es-ES" sz="2000" smtClean="0"/>
              <a:t>、</a:t>
            </a:r>
            <a:r>
              <a:rPr lang="es-ES" altLang="ja-JP" sz="2000" dirty="0" smtClean="0"/>
              <a:t>PW</a:t>
            </a:r>
            <a:r>
              <a:rPr lang="ja-JP" altLang="es-ES" sz="2000" smtClean="0"/>
              <a:t>、</a:t>
            </a:r>
            <a:r>
              <a:rPr lang="es-ES" altLang="ja-JP" sz="2000" dirty="0" err="1" smtClean="0"/>
              <a:t>Flow</a:t>
            </a:r>
            <a:r>
              <a:rPr lang="es-ES" altLang="ja-JP" sz="2000" dirty="0" smtClean="0"/>
              <a:t>) integrados en un único botón giratorio</a:t>
            </a:r>
            <a:r>
              <a:rPr lang="en-US" altLang="ja-JP" sz="2000" dirty="0" smtClean="0"/>
              <a:t>.</a:t>
            </a:r>
            <a:endParaRPr lang="en-US" altLang="ja-JP" sz="2000" dirty="0"/>
          </a:p>
          <a:p>
            <a:pPr>
              <a:buFont typeface="Wingdings" pitchFamily="2" charset="2"/>
              <a:buNone/>
            </a:pPr>
            <a:endParaRPr lang="en-US" altLang="ja-JP" sz="2000" dirty="0"/>
          </a:p>
          <a:p>
            <a:pPr>
              <a:buFont typeface="Wingdings" pitchFamily="2" charset="2"/>
              <a:buNone/>
            </a:pPr>
            <a:endParaRPr lang="en-US" altLang="ja-JP" sz="2000" dirty="0"/>
          </a:p>
          <a:p>
            <a:pPr>
              <a:buFont typeface="Wingdings" pitchFamily="2" charset="2"/>
              <a:buNone/>
            </a:pPr>
            <a:endParaRPr lang="en-US" altLang="ja-JP" sz="2000" dirty="0"/>
          </a:p>
          <a:p>
            <a:pPr>
              <a:buFont typeface="Wingdings" pitchFamily="2" charset="2"/>
              <a:buNone/>
            </a:pPr>
            <a:endParaRPr lang="en-US" altLang="ja-JP" sz="2000" dirty="0"/>
          </a:p>
          <a:p>
            <a:pPr>
              <a:buFont typeface="Wingdings" pitchFamily="2" charset="2"/>
              <a:buNone/>
            </a:pPr>
            <a:endParaRPr lang="en-US" altLang="ja-JP" sz="2000" dirty="0"/>
          </a:p>
          <a:p>
            <a:pPr>
              <a:buFont typeface="Wingdings" pitchFamily="2" charset="2"/>
              <a:buNone/>
            </a:pPr>
            <a:endParaRPr lang="en-US" altLang="ja-JP" sz="2000" dirty="0"/>
          </a:p>
          <a:p>
            <a:pPr>
              <a:buFont typeface="Wingdings" pitchFamily="2" charset="2"/>
              <a:buNone/>
            </a:pPr>
            <a:r>
              <a:rPr lang="ja-JP" altLang="en-US" sz="2000"/>
              <a:t>　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1835696" y="2804393"/>
            <a:ext cx="5329238" cy="2136775"/>
            <a:chOff x="2064" y="1616"/>
            <a:chExt cx="3357" cy="1346"/>
          </a:xfrm>
        </p:grpSpPr>
        <p:sp>
          <p:nvSpPr>
            <p:cNvPr id="644107" name="Text Box 11"/>
            <p:cNvSpPr txBox="1">
              <a:spLocks noChangeArrowheads="1"/>
            </p:cNvSpPr>
            <p:nvPr/>
          </p:nvSpPr>
          <p:spPr bwMode="auto">
            <a:xfrm>
              <a:off x="2658" y="2729"/>
              <a:ext cx="670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kumimoji="0" lang="en-US" altLang="ja-JP" sz="1800" dirty="0" smtClean="0"/>
                <a:t>Alpha 6</a:t>
              </a:r>
              <a:endParaRPr kumimoji="0" lang="en-US" altLang="ja-JP" sz="1800" dirty="0"/>
            </a:p>
          </p:txBody>
        </p:sp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4169" y="1663"/>
              <a:ext cx="1252" cy="1140"/>
              <a:chOff x="3923" y="2704"/>
              <a:chExt cx="1315" cy="1115"/>
            </a:xfrm>
          </p:grpSpPr>
          <p:pic>
            <p:nvPicPr>
              <p:cNvPr id="644109" name="Picture 13" descr="MGS部分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4768" t="4300" r="8957" b="4410"/>
              <a:stretch>
                <a:fillRect/>
              </a:stretch>
            </p:blipFill>
            <p:spPr bwMode="auto">
              <a:xfrm>
                <a:off x="3923" y="2704"/>
                <a:ext cx="1315" cy="1115"/>
              </a:xfrm>
              <a:prstGeom prst="rect">
                <a:avLst/>
              </a:prstGeom>
              <a:noFill/>
            </p:spPr>
          </p:pic>
          <p:sp>
            <p:nvSpPr>
              <p:cNvPr id="644110" name="Oval 14"/>
              <p:cNvSpPr>
                <a:spLocks noChangeArrowheads="1"/>
              </p:cNvSpPr>
              <p:nvPr/>
            </p:nvSpPr>
            <p:spPr bwMode="auto">
              <a:xfrm>
                <a:off x="4066" y="3551"/>
                <a:ext cx="1043" cy="227"/>
              </a:xfrm>
              <a:prstGeom prst="ellips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644111" name="Picture 15" descr="MGS全体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064" y="1616"/>
              <a:ext cx="1858" cy="1167"/>
            </a:xfrm>
            <a:prstGeom prst="rect">
              <a:avLst/>
            </a:prstGeom>
            <a:noFill/>
          </p:spPr>
        </p:pic>
        <p:sp>
          <p:nvSpPr>
            <p:cNvPr id="644112" name="Rectangle 16"/>
            <p:cNvSpPr>
              <a:spLocks noChangeArrowheads="1"/>
            </p:cNvSpPr>
            <p:nvPr/>
          </p:nvSpPr>
          <p:spPr bwMode="auto">
            <a:xfrm>
              <a:off x="3175" y="1921"/>
              <a:ext cx="330" cy="316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en-US"/>
            </a:p>
          </p:txBody>
        </p:sp>
        <p:sp>
          <p:nvSpPr>
            <p:cNvPr id="644113" name="Line 17"/>
            <p:cNvSpPr>
              <a:spLocks noChangeShapeType="1"/>
            </p:cNvSpPr>
            <p:nvPr/>
          </p:nvSpPr>
          <p:spPr bwMode="auto">
            <a:xfrm flipV="1">
              <a:off x="3522" y="1656"/>
              <a:ext cx="666" cy="27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44114" name="Line 18"/>
            <p:cNvSpPr>
              <a:spLocks noChangeShapeType="1"/>
            </p:cNvSpPr>
            <p:nvPr/>
          </p:nvSpPr>
          <p:spPr bwMode="auto">
            <a:xfrm>
              <a:off x="3508" y="2229"/>
              <a:ext cx="661" cy="57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44115" name="Text Box 19"/>
          <p:cNvSpPr txBox="1">
            <a:spLocks noChangeArrowheads="1"/>
          </p:cNvSpPr>
          <p:nvPr/>
        </p:nvSpPr>
        <p:spPr bwMode="auto">
          <a:xfrm>
            <a:off x="4211960" y="4941168"/>
            <a:ext cx="2079416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kumimoji="0" lang="es-ES" altLang="ja-JP" sz="2000" dirty="0" smtClean="0">
                <a:latin typeface="Arial" charset="0"/>
              </a:rPr>
              <a:t>Botón </a:t>
            </a:r>
            <a:r>
              <a:rPr kumimoji="0" lang="es-ES" altLang="ja-JP" sz="2000" dirty="0" err="1" smtClean="0">
                <a:latin typeface="Arial" charset="0"/>
              </a:rPr>
              <a:t>Multi</a:t>
            </a:r>
            <a:r>
              <a:rPr kumimoji="0" lang="es-ES" altLang="ja-JP" sz="2000" dirty="0" smtClean="0">
                <a:latin typeface="Arial" charset="0"/>
              </a:rPr>
              <a:t> </a:t>
            </a:r>
            <a:r>
              <a:rPr kumimoji="0" lang="es-ES" altLang="ja-JP" sz="2000" dirty="0" err="1" smtClean="0">
                <a:latin typeface="Arial" charset="0"/>
              </a:rPr>
              <a:t>Gain</a:t>
            </a:r>
            <a:endParaRPr kumimoji="0" lang="es-ES" altLang="ja-JP" sz="2000" dirty="0">
              <a:latin typeface="Arial" charset="0"/>
            </a:endParaRPr>
          </a:p>
        </p:txBody>
      </p:sp>
      <p:sp>
        <p:nvSpPr>
          <p:cNvPr id="644116" name="Text Box 20"/>
          <p:cNvSpPr txBox="1">
            <a:spLocks noChangeArrowheads="1"/>
          </p:cNvSpPr>
          <p:nvPr/>
        </p:nvSpPr>
        <p:spPr bwMode="auto">
          <a:xfrm>
            <a:off x="4067944" y="5373216"/>
            <a:ext cx="4067139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kumimoji="0" lang="ja-JP" altLang="en-US" sz="2000" smtClean="0">
                <a:latin typeface="Arial" charset="0"/>
              </a:rPr>
              <a:t>・</a:t>
            </a:r>
            <a:r>
              <a:rPr kumimoji="0" lang="es-ES" altLang="ja-JP" sz="2000" dirty="0" smtClean="0">
                <a:latin typeface="Arial" charset="0"/>
              </a:rPr>
              <a:t>Girar :         Cambio de Ganancia</a:t>
            </a:r>
            <a:br>
              <a:rPr kumimoji="0" lang="es-ES" altLang="ja-JP" sz="2000" dirty="0" smtClean="0">
                <a:latin typeface="Arial" charset="0"/>
              </a:rPr>
            </a:br>
            <a:r>
              <a:rPr kumimoji="0" lang="ja-JP" altLang="es-ES" sz="2000" smtClean="0">
                <a:latin typeface="Arial" charset="0"/>
              </a:rPr>
              <a:t>・</a:t>
            </a:r>
            <a:r>
              <a:rPr kumimoji="0" lang="es-ES" altLang="ja-JP" sz="2000" dirty="0" smtClean="0">
                <a:latin typeface="Arial" charset="0"/>
              </a:rPr>
              <a:t>Presionar:   Cambio de Modo</a:t>
            </a:r>
            <a:endParaRPr kumimoji="0" lang="es-ES" altLang="ja-JP" sz="2000" dirty="0">
              <a:latin typeface="Arial" charset="0"/>
            </a:endParaRPr>
          </a:p>
        </p:txBody>
      </p:sp>
      <p:sp>
        <p:nvSpPr>
          <p:cNvPr id="23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85800" y="188913"/>
            <a:ext cx="6550496" cy="801687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s-ES" dirty="0"/>
              <a:t> Ergonomía y Usabilidad </a:t>
            </a:r>
            <a:endParaRPr lang="es-ES" altLang="ja-JP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85738"/>
            <a:ext cx="7991475" cy="863600"/>
          </a:xfrm>
          <a:noFill/>
          <a:ln/>
        </p:spPr>
        <p:txBody>
          <a:bodyPr lIns="72000" tIns="72000" rIns="72000" bIns="72000"/>
          <a:lstStyle/>
          <a:p>
            <a:r>
              <a:rPr lang="es-ES" dirty="0"/>
              <a:t/>
            </a:r>
            <a:br>
              <a:rPr lang="es-ES" dirty="0"/>
            </a:br>
            <a:r>
              <a:rPr lang="es-ES" dirty="0"/>
              <a:t> Ergonomía y Usabilidad </a:t>
            </a:r>
            <a:endParaRPr lang="en-US" altLang="ja-JP" dirty="0"/>
          </a:p>
        </p:txBody>
      </p:sp>
      <p:sp>
        <p:nvSpPr>
          <p:cNvPr id="54477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s-ES" sz="2000" dirty="0" smtClean="0"/>
              <a:t>Bajo ruido del ventilador</a:t>
            </a:r>
            <a:r>
              <a:rPr lang="en-US" altLang="ja-JP" sz="2000" dirty="0" smtClean="0"/>
              <a:t>.</a:t>
            </a:r>
            <a:endParaRPr lang="en-US" altLang="ja-JP" sz="2000" dirty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170113" y="3213100"/>
            <a:ext cx="1881187" cy="1944688"/>
            <a:chOff x="2336" y="845"/>
            <a:chExt cx="1185" cy="1225"/>
          </a:xfrm>
        </p:grpSpPr>
        <p:sp>
          <p:nvSpPr>
            <p:cNvPr id="544773" name="Sound"/>
            <p:cNvSpPr>
              <a:spLocks noEditPoints="1" noChangeArrowheads="1"/>
            </p:cNvSpPr>
            <p:nvPr/>
          </p:nvSpPr>
          <p:spPr bwMode="auto">
            <a:xfrm>
              <a:off x="2381" y="890"/>
              <a:ext cx="1140" cy="1140"/>
            </a:xfrm>
            <a:custGeom>
              <a:avLst/>
              <a:gdLst>
                <a:gd name="T0" fmla="*/ 11164 w 21600"/>
                <a:gd name="T1" fmla="*/ 21159 h 21600"/>
                <a:gd name="T2" fmla="*/ 11164 w 21600"/>
                <a:gd name="T3" fmla="*/ 0 h 21600"/>
                <a:gd name="T4" fmla="*/ 0 w 21600"/>
                <a:gd name="T5" fmla="*/ 10800 h 21600"/>
                <a:gd name="T6" fmla="*/ 21600 w 21600"/>
                <a:gd name="T7" fmla="*/ 10800 h 21600"/>
                <a:gd name="T8" fmla="*/ 761 w 21600"/>
                <a:gd name="T9" fmla="*/ 22454 h 21600"/>
                <a:gd name="T10" fmla="*/ 21069 w 21600"/>
                <a:gd name="T11" fmla="*/ 2828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7273"/>
                  </a:moveTo>
                  <a:lnTo>
                    <a:pt x="5824" y="7273"/>
                  </a:lnTo>
                  <a:lnTo>
                    <a:pt x="11164" y="0"/>
                  </a:lnTo>
                  <a:lnTo>
                    <a:pt x="11164" y="21159"/>
                  </a:lnTo>
                  <a:lnTo>
                    <a:pt x="5824" y="13885"/>
                  </a:lnTo>
                  <a:lnTo>
                    <a:pt x="0" y="13885"/>
                  </a:lnTo>
                  <a:lnTo>
                    <a:pt x="0" y="7273"/>
                  </a:lnTo>
                  <a:close/>
                </a:path>
                <a:path w="21600" h="21600">
                  <a:moveTo>
                    <a:pt x="13024" y="7273"/>
                  </a:moveTo>
                  <a:lnTo>
                    <a:pt x="13591" y="6722"/>
                  </a:lnTo>
                  <a:lnTo>
                    <a:pt x="13833" y="7548"/>
                  </a:lnTo>
                  <a:lnTo>
                    <a:pt x="14076" y="8485"/>
                  </a:lnTo>
                  <a:lnTo>
                    <a:pt x="14157" y="9367"/>
                  </a:lnTo>
                  <a:lnTo>
                    <a:pt x="14197" y="10524"/>
                  </a:lnTo>
                  <a:lnTo>
                    <a:pt x="14197" y="11406"/>
                  </a:lnTo>
                  <a:lnTo>
                    <a:pt x="14116" y="12012"/>
                  </a:lnTo>
                  <a:lnTo>
                    <a:pt x="13995" y="12728"/>
                  </a:lnTo>
                  <a:lnTo>
                    <a:pt x="13833" y="13444"/>
                  </a:lnTo>
                  <a:lnTo>
                    <a:pt x="13712" y="14106"/>
                  </a:lnTo>
                  <a:lnTo>
                    <a:pt x="13591" y="14546"/>
                  </a:lnTo>
                  <a:lnTo>
                    <a:pt x="13065" y="13885"/>
                  </a:lnTo>
                  <a:lnTo>
                    <a:pt x="13307" y="12893"/>
                  </a:lnTo>
                  <a:lnTo>
                    <a:pt x="13469" y="11791"/>
                  </a:lnTo>
                  <a:lnTo>
                    <a:pt x="13550" y="10910"/>
                  </a:lnTo>
                  <a:lnTo>
                    <a:pt x="13591" y="10138"/>
                  </a:lnTo>
                  <a:lnTo>
                    <a:pt x="13469" y="9367"/>
                  </a:lnTo>
                  <a:lnTo>
                    <a:pt x="13388" y="8595"/>
                  </a:lnTo>
                  <a:lnTo>
                    <a:pt x="13267" y="7934"/>
                  </a:lnTo>
                  <a:lnTo>
                    <a:pt x="13024" y="7273"/>
                  </a:lnTo>
                  <a:close/>
                </a:path>
                <a:path w="21600" h="21600">
                  <a:moveTo>
                    <a:pt x="16382" y="3967"/>
                  </a:moveTo>
                  <a:lnTo>
                    <a:pt x="16786" y="5179"/>
                  </a:lnTo>
                  <a:lnTo>
                    <a:pt x="17150" y="6612"/>
                  </a:lnTo>
                  <a:lnTo>
                    <a:pt x="17474" y="8651"/>
                  </a:lnTo>
                  <a:lnTo>
                    <a:pt x="17595" y="9753"/>
                  </a:lnTo>
                  <a:lnTo>
                    <a:pt x="17635" y="12012"/>
                  </a:lnTo>
                  <a:lnTo>
                    <a:pt x="17393" y="13665"/>
                  </a:lnTo>
                  <a:lnTo>
                    <a:pt x="17150" y="15208"/>
                  </a:lnTo>
                  <a:lnTo>
                    <a:pt x="16786" y="16310"/>
                  </a:lnTo>
                  <a:lnTo>
                    <a:pt x="16341" y="17687"/>
                  </a:lnTo>
                  <a:lnTo>
                    <a:pt x="15815" y="17081"/>
                  </a:lnTo>
                  <a:lnTo>
                    <a:pt x="16503" y="14602"/>
                  </a:lnTo>
                  <a:lnTo>
                    <a:pt x="16786" y="13169"/>
                  </a:lnTo>
                  <a:lnTo>
                    <a:pt x="16867" y="12012"/>
                  </a:lnTo>
                  <a:lnTo>
                    <a:pt x="16867" y="9642"/>
                  </a:lnTo>
                  <a:lnTo>
                    <a:pt x="16705" y="7989"/>
                  </a:lnTo>
                  <a:lnTo>
                    <a:pt x="16422" y="6612"/>
                  </a:lnTo>
                  <a:lnTo>
                    <a:pt x="16220" y="5675"/>
                  </a:lnTo>
                  <a:lnTo>
                    <a:pt x="15856" y="4518"/>
                  </a:lnTo>
                  <a:lnTo>
                    <a:pt x="16382" y="3967"/>
                  </a:lnTo>
                  <a:close/>
                </a:path>
                <a:path w="21600" h="21600">
                  <a:moveTo>
                    <a:pt x="18889" y="1377"/>
                  </a:moveTo>
                  <a:lnTo>
                    <a:pt x="19415" y="826"/>
                  </a:lnTo>
                  <a:lnTo>
                    <a:pt x="20194" y="2576"/>
                  </a:lnTo>
                  <a:lnTo>
                    <a:pt x="20831" y="4683"/>
                  </a:lnTo>
                  <a:lnTo>
                    <a:pt x="21357" y="7204"/>
                  </a:lnTo>
                  <a:lnTo>
                    <a:pt x="21650" y="9450"/>
                  </a:lnTo>
                  <a:lnTo>
                    <a:pt x="21600" y="12301"/>
                  </a:lnTo>
                  <a:lnTo>
                    <a:pt x="21215" y="15938"/>
                  </a:lnTo>
                  <a:lnTo>
                    <a:pt x="20629" y="18348"/>
                  </a:lnTo>
                  <a:lnTo>
                    <a:pt x="19415" y="21655"/>
                  </a:lnTo>
                  <a:lnTo>
                    <a:pt x="18889" y="21159"/>
                  </a:lnTo>
                  <a:lnTo>
                    <a:pt x="19901" y="18404"/>
                  </a:lnTo>
                  <a:lnTo>
                    <a:pt x="20467" y="15593"/>
                  </a:lnTo>
                  <a:lnTo>
                    <a:pt x="20791" y="12342"/>
                  </a:lnTo>
                  <a:lnTo>
                    <a:pt x="20871" y="9532"/>
                  </a:lnTo>
                  <a:lnTo>
                    <a:pt x="20629" y="7411"/>
                  </a:lnTo>
                  <a:lnTo>
                    <a:pt x="20062" y="4628"/>
                  </a:lnTo>
                  <a:lnTo>
                    <a:pt x="19415" y="2810"/>
                  </a:lnTo>
                  <a:lnTo>
                    <a:pt x="18889" y="1377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544774" name="Rectangle 6"/>
            <p:cNvSpPr>
              <a:spLocks noChangeArrowheads="1"/>
            </p:cNvSpPr>
            <p:nvPr/>
          </p:nvSpPr>
          <p:spPr bwMode="auto">
            <a:xfrm>
              <a:off x="2336" y="845"/>
              <a:ext cx="680" cy="1225"/>
            </a:xfrm>
            <a:prstGeom prst="rect">
              <a:avLst/>
            </a:prstGeom>
            <a:solidFill>
              <a:srgbClr val="FF6600"/>
            </a:solidFill>
            <a:ln w="9525" algn="ctr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544794" name="Group 26"/>
          <p:cNvGraphicFramePr>
            <a:graphicFrameLocks noGrp="1"/>
          </p:cNvGraphicFramePr>
          <p:nvPr>
            <p:ph sz="half" idx="2"/>
          </p:nvPr>
        </p:nvGraphicFramePr>
        <p:xfrm>
          <a:off x="4579938" y="1430338"/>
          <a:ext cx="3679825" cy="2384364"/>
        </p:xfrm>
        <a:graphic>
          <a:graphicData uri="http://schemas.openxmlformats.org/drawingml/2006/table">
            <a:tbl>
              <a:tblPr/>
              <a:tblGrid>
                <a:gridCol w="1839912"/>
                <a:gridCol w="1839913"/>
              </a:tblGrid>
              <a:tr h="28892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7F00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ＭＳ Ｐゴシック" pitchFamily="50" charset="-128"/>
                        </a:rPr>
                        <a:t>Sistema</a:t>
                      </a:r>
                      <a:endParaRPr kumimoji="1" lang="en-US" altLang="ja-JP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  <a:ea typeface="ＭＳ Ｐゴシック" pitchFamily="50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7F00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lang="en-US" sz="1800" i="0" kern="120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Ruido</a:t>
                      </a:r>
                      <a:endParaRPr kumimoji="1" lang="en-US" altLang="ja-JP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  <a:ea typeface="ＭＳ Ｐゴシック" pitchFamily="50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46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7F00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ＭＳ Ｐゴシック" pitchFamily="50" charset="-128"/>
                        </a:rPr>
                        <a:t>SSD-3500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7F00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ＭＳ Ｐゴシック" pitchFamily="50" charset="-128"/>
                        </a:rPr>
                        <a:t>49dB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46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7F00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ＭＳ Ｐゴシック" pitchFamily="50" charset="-128"/>
                        </a:rPr>
                        <a:t>α7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7F00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ＭＳ Ｐゴシック" pitchFamily="50" charset="-128"/>
                        </a:rPr>
                        <a:t>45.9dB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65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7F00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9933"/>
                          </a:solidFill>
                          <a:effectLst/>
                          <a:latin typeface="Verdana" pitchFamily="34" charset="0"/>
                          <a:ea typeface="ＭＳ Ｐゴシック" pitchFamily="50" charset="-128"/>
                        </a:rPr>
                        <a:t>α6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7F00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9933"/>
                          </a:solidFill>
                          <a:effectLst/>
                          <a:latin typeface="Verdana" pitchFamily="34" charset="0"/>
                          <a:ea typeface="ＭＳ Ｐゴシック" pitchFamily="50" charset="-128"/>
                        </a:rPr>
                        <a:t>43dB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44792" name="Picture 24" descr="MCj0229885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163" y="4724400"/>
            <a:ext cx="1819275" cy="1416050"/>
          </a:xfrm>
          <a:prstGeom prst="rect">
            <a:avLst/>
          </a:prstGeom>
          <a:noFill/>
        </p:spPr>
      </p:pic>
      <p:pic>
        <p:nvPicPr>
          <p:cNvPr id="544793" name="Picture 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1916113"/>
            <a:ext cx="2662237" cy="4319587"/>
          </a:xfrm>
          <a:prstGeom prst="rect">
            <a:avLst/>
          </a:prstGeom>
          <a:noFill/>
        </p:spPr>
      </p:pic>
      <p:sp>
        <p:nvSpPr>
          <p:cNvPr id="27" name="Rectangle 26"/>
          <p:cNvSpPr/>
          <p:nvPr/>
        </p:nvSpPr>
        <p:spPr>
          <a:xfrm>
            <a:off x="7452320" y="548680"/>
            <a:ext cx="1165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altLang="ja-JP" sz="1800" b="1" dirty="0" err="1" smtClean="0"/>
              <a:t>Alpha</a:t>
            </a:r>
            <a:r>
              <a:rPr lang="es-ES" altLang="ja-JP" sz="1800" b="1" dirty="0" smtClean="0"/>
              <a:t> 6</a:t>
            </a:r>
            <a:endParaRPr lang="en-US" sz="1800" b="1" dirty="0"/>
          </a:p>
        </p:txBody>
      </p:sp>
    </p:spTree>
  </p:cSld>
  <p:clrMapOvr>
    <a:masterClrMapping/>
  </p:clrMapOvr>
  <p:transition spd="med">
    <p:wheel spokes="0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AR" altLang="ja-JP" dirty="0" smtClean="0"/>
              <a:t>Un Amplia Gama de Transductores</a:t>
            </a:r>
            <a:endParaRPr lang="es-AR" altLang="ja-JP" dirty="0"/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>
              <a:lnSpc>
                <a:spcPct val="90000"/>
              </a:lnSpc>
            </a:pPr>
            <a:r>
              <a:rPr lang="es-AR" altLang="ja-JP" dirty="0" smtClean="0"/>
              <a:t>General:</a:t>
            </a:r>
          </a:p>
          <a:p>
            <a:pPr lvl="2">
              <a:lnSpc>
                <a:spcPct val="90000"/>
              </a:lnSpc>
            </a:pPr>
            <a:r>
              <a:rPr lang="es-AR" altLang="ja-JP" dirty="0" smtClean="0"/>
              <a:t>Convexo, micro-convexo, Punción, Contraste</a:t>
            </a:r>
          </a:p>
          <a:p>
            <a:pPr lvl="1">
              <a:lnSpc>
                <a:spcPct val="90000"/>
              </a:lnSpc>
            </a:pPr>
            <a:r>
              <a:rPr lang="es-AR" altLang="ja-JP" dirty="0" smtClean="0"/>
              <a:t>OB/GIN</a:t>
            </a:r>
          </a:p>
          <a:p>
            <a:pPr lvl="2">
              <a:lnSpc>
                <a:spcPct val="90000"/>
              </a:lnSpc>
            </a:pPr>
            <a:r>
              <a:rPr lang="es-AR" altLang="ja-JP" dirty="0" smtClean="0"/>
              <a:t>Convexo, </a:t>
            </a:r>
            <a:r>
              <a:rPr lang="es-AR" altLang="ja-JP" dirty="0" err="1" smtClean="0"/>
              <a:t>Transvaginal</a:t>
            </a:r>
            <a:r>
              <a:rPr lang="es-AR" altLang="ja-JP" dirty="0" smtClean="0"/>
              <a:t>, Transductor 3D</a:t>
            </a:r>
          </a:p>
          <a:p>
            <a:pPr lvl="1">
              <a:lnSpc>
                <a:spcPct val="90000"/>
              </a:lnSpc>
            </a:pPr>
            <a:r>
              <a:rPr lang="es-AR" altLang="ja-JP" dirty="0" smtClean="0"/>
              <a:t>Partes Blandas</a:t>
            </a:r>
          </a:p>
          <a:p>
            <a:pPr lvl="2">
              <a:lnSpc>
                <a:spcPct val="90000"/>
              </a:lnSpc>
            </a:pPr>
            <a:r>
              <a:rPr lang="es-AR" altLang="ja-JP" dirty="0" smtClean="0"/>
              <a:t>Linear</a:t>
            </a:r>
          </a:p>
          <a:p>
            <a:pPr lvl="1">
              <a:lnSpc>
                <a:spcPct val="90000"/>
              </a:lnSpc>
            </a:pPr>
            <a:r>
              <a:rPr lang="es-AR" altLang="ja-JP" dirty="0" smtClean="0"/>
              <a:t>Urología</a:t>
            </a:r>
          </a:p>
          <a:p>
            <a:pPr lvl="2">
              <a:lnSpc>
                <a:spcPct val="90000"/>
              </a:lnSpc>
            </a:pPr>
            <a:r>
              <a:rPr lang="es-AR" altLang="ja-JP" dirty="0" err="1" smtClean="0"/>
              <a:t>Endo-cavitario</a:t>
            </a:r>
            <a:endParaRPr lang="es-AR" altLang="ja-JP" dirty="0" smtClean="0"/>
          </a:p>
          <a:p>
            <a:pPr lvl="1">
              <a:lnSpc>
                <a:spcPct val="90000"/>
              </a:lnSpc>
            </a:pPr>
            <a:r>
              <a:rPr lang="es-AR" altLang="ja-JP" dirty="0" smtClean="0"/>
              <a:t>Operatorio</a:t>
            </a:r>
          </a:p>
          <a:p>
            <a:pPr lvl="2">
              <a:lnSpc>
                <a:spcPct val="90000"/>
              </a:lnSpc>
            </a:pPr>
            <a:r>
              <a:rPr lang="es-AR" altLang="ja-JP" dirty="0" err="1" smtClean="0"/>
              <a:t>Intraoperatorio</a:t>
            </a:r>
            <a:r>
              <a:rPr lang="es-AR" altLang="ja-JP" dirty="0" smtClean="0"/>
              <a:t> micro-convexo, </a:t>
            </a:r>
            <a:r>
              <a:rPr lang="es-AR" altLang="ja-JP" dirty="0" err="1" smtClean="0"/>
              <a:t>intraoperatorio</a:t>
            </a:r>
            <a:r>
              <a:rPr lang="es-AR" altLang="ja-JP" dirty="0" smtClean="0"/>
              <a:t> linear, laparoscópica</a:t>
            </a:r>
          </a:p>
          <a:p>
            <a:pPr lvl="1">
              <a:lnSpc>
                <a:spcPct val="90000"/>
              </a:lnSpc>
            </a:pPr>
            <a:r>
              <a:rPr lang="es-AR" altLang="ja-JP" dirty="0" smtClean="0"/>
              <a:t>Ortopedia</a:t>
            </a:r>
          </a:p>
          <a:p>
            <a:pPr lvl="2">
              <a:lnSpc>
                <a:spcPct val="90000"/>
              </a:lnSpc>
            </a:pPr>
            <a:r>
              <a:rPr lang="es-AR" altLang="ja-JP" dirty="0" smtClean="0"/>
              <a:t>Linear</a:t>
            </a:r>
          </a:p>
          <a:p>
            <a:pPr lvl="1">
              <a:lnSpc>
                <a:spcPct val="90000"/>
              </a:lnSpc>
            </a:pPr>
            <a:r>
              <a:rPr lang="es-AR" altLang="ja-JP" dirty="0" smtClean="0"/>
              <a:t>Cardiovascular</a:t>
            </a:r>
          </a:p>
          <a:p>
            <a:pPr lvl="2">
              <a:lnSpc>
                <a:spcPct val="90000"/>
              </a:lnSpc>
            </a:pPr>
            <a:r>
              <a:rPr lang="es-AR" altLang="ja-JP" dirty="0" smtClean="0"/>
              <a:t>Sectorial, Transductor Independiente, TEP</a:t>
            </a:r>
          </a:p>
          <a:p>
            <a:pPr lvl="2">
              <a:lnSpc>
                <a:spcPct val="90000"/>
              </a:lnSpc>
              <a:buNone/>
            </a:pPr>
            <a:r>
              <a:rPr lang="pt-BR" dirty="0" smtClean="0"/>
              <a:t/>
            </a:r>
            <a:br>
              <a:rPr lang="pt-BR" dirty="0" smtClean="0"/>
            </a:br>
            <a:endParaRPr lang="ja-JP" alt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5"/>
          <p:cNvSpPr txBox="1">
            <a:spLocks noChangeArrowheads="1"/>
          </p:cNvSpPr>
          <p:nvPr/>
        </p:nvSpPr>
        <p:spPr bwMode="auto">
          <a:xfrm>
            <a:off x="6786563" y="6510338"/>
            <a:ext cx="19161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>
              <a:lnSpc>
                <a:spcPct val="150000"/>
              </a:lnSpc>
              <a:spcBef>
                <a:spcPct val="20000"/>
              </a:spcBef>
              <a:spcAft>
                <a:spcPct val="20000"/>
              </a:spcAft>
              <a:buClr>
                <a:srgbClr val="7565DC"/>
              </a:buClr>
              <a:buSzPct val="75000"/>
              <a:buFont typeface="Wingdings" pitchFamily="2" charset="2"/>
              <a:buNone/>
            </a:pPr>
            <a:r>
              <a:rPr lang="es-ES" altLang="ja-JP" sz="1200" b="1">
                <a:latin typeface="Calisto MT" pitchFamily="18" charset="0"/>
              </a:rPr>
              <a:t>e-Flow Direcional </a:t>
            </a:r>
            <a:endParaRPr lang="es-ES" altLang="ja-JP" sz="1200" b="1">
              <a:latin typeface="Times New Roman" pitchFamily="18" charset="0"/>
            </a:endParaRP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7099300" y="1196975"/>
            <a:ext cx="1828800" cy="1489075"/>
            <a:chOff x="2544" y="1824"/>
            <a:chExt cx="2064" cy="1680"/>
          </a:xfrm>
        </p:grpSpPr>
        <p:pic>
          <p:nvPicPr>
            <p:cNvPr id="47128" name="Picture 14" descr="BC_glay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44" y="1824"/>
              <a:ext cx="2064" cy="1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129" name="Rectangle 15"/>
            <p:cNvSpPr>
              <a:spLocks noChangeArrowheads="1"/>
            </p:cNvSpPr>
            <p:nvPr/>
          </p:nvSpPr>
          <p:spPr bwMode="auto">
            <a:xfrm>
              <a:off x="2728" y="2008"/>
              <a:ext cx="1601" cy="1228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105000"/>
                </a:lnSpc>
                <a:spcBef>
                  <a:spcPct val="20000"/>
                </a:spcBef>
                <a:buSzPct val="100000"/>
                <a:buFont typeface="Wingdings" pitchFamily="2" charset="2"/>
                <a:buNone/>
              </a:pPr>
              <a:endParaRPr lang="en-US"/>
            </a:p>
          </p:txBody>
        </p:sp>
      </p:grpSp>
      <p:pic>
        <p:nvPicPr>
          <p:cNvPr id="47108" name="Picture 25" descr="123_20041003__0005"/>
          <p:cNvPicPr>
            <a:picLocks noChangeAspect="1" noChangeArrowheads="1"/>
          </p:cNvPicPr>
          <p:nvPr/>
        </p:nvPicPr>
        <p:blipFill>
          <a:blip r:embed="rId4" cstate="print"/>
          <a:srcRect t="12122" r="11475" b="11111"/>
          <a:stretch>
            <a:fillRect/>
          </a:stretch>
        </p:blipFill>
        <p:spPr bwMode="auto">
          <a:xfrm>
            <a:off x="7286625" y="1466850"/>
            <a:ext cx="1357313" cy="88265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7092950" y="5357813"/>
            <a:ext cx="1828800" cy="1489075"/>
            <a:chOff x="2544" y="1824"/>
            <a:chExt cx="2064" cy="1680"/>
          </a:xfrm>
        </p:grpSpPr>
        <p:pic>
          <p:nvPicPr>
            <p:cNvPr id="47126" name="Picture 23" descr="BC_glay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44" y="1824"/>
              <a:ext cx="2064" cy="1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127" name="Rectangle 24"/>
            <p:cNvSpPr>
              <a:spLocks noChangeArrowheads="1"/>
            </p:cNvSpPr>
            <p:nvPr/>
          </p:nvSpPr>
          <p:spPr bwMode="auto">
            <a:xfrm>
              <a:off x="2728" y="2008"/>
              <a:ext cx="1601" cy="1228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105000"/>
                </a:lnSpc>
                <a:spcBef>
                  <a:spcPct val="20000"/>
                </a:spcBef>
                <a:buSzPct val="100000"/>
                <a:buFont typeface="Wingdings" pitchFamily="2" charset="2"/>
                <a:buNone/>
              </a:pPr>
              <a:endParaRPr lang="en-US"/>
            </a:p>
          </p:txBody>
        </p:sp>
      </p:grpSp>
      <p:sp>
        <p:nvSpPr>
          <p:cNvPr id="75981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" dirty="0"/>
              <a:t>Funciones </a:t>
            </a:r>
            <a:r>
              <a:rPr lang="es-ES" dirty="0" smtClean="0"/>
              <a:t>de Imágenes</a:t>
            </a:r>
            <a:endParaRPr lang="en-US" altLang="ja-JP" dirty="0"/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7092950" y="3957638"/>
            <a:ext cx="1828800" cy="1489075"/>
            <a:chOff x="2544" y="1824"/>
            <a:chExt cx="2064" cy="1680"/>
          </a:xfrm>
        </p:grpSpPr>
        <p:pic>
          <p:nvPicPr>
            <p:cNvPr id="47124" name="Picture 5" descr="BC_glay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44" y="1824"/>
              <a:ext cx="2064" cy="1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125" name="Rectangle 6"/>
            <p:cNvSpPr>
              <a:spLocks noChangeArrowheads="1"/>
            </p:cNvSpPr>
            <p:nvPr/>
          </p:nvSpPr>
          <p:spPr bwMode="auto">
            <a:xfrm>
              <a:off x="2728" y="2008"/>
              <a:ext cx="1601" cy="1228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105000"/>
                </a:lnSpc>
                <a:spcBef>
                  <a:spcPct val="20000"/>
                </a:spcBef>
                <a:buSzPct val="100000"/>
                <a:buFont typeface="Wingdings" pitchFamily="2" charset="2"/>
                <a:buNone/>
              </a:pPr>
              <a:endParaRPr lang="en-US"/>
            </a:p>
          </p:txBody>
        </p:sp>
      </p:grpSp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7099300" y="2578100"/>
            <a:ext cx="1828800" cy="1489075"/>
            <a:chOff x="2544" y="1824"/>
            <a:chExt cx="2064" cy="1680"/>
          </a:xfrm>
        </p:grpSpPr>
        <p:pic>
          <p:nvPicPr>
            <p:cNvPr id="47122" name="Picture 11" descr="BC_glay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44" y="1824"/>
              <a:ext cx="2064" cy="1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123" name="Rectangle 12"/>
            <p:cNvSpPr>
              <a:spLocks noChangeArrowheads="1"/>
            </p:cNvSpPr>
            <p:nvPr/>
          </p:nvSpPr>
          <p:spPr bwMode="auto">
            <a:xfrm>
              <a:off x="2728" y="2008"/>
              <a:ext cx="1601" cy="1228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105000"/>
                </a:lnSpc>
                <a:spcBef>
                  <a:spcPct val="20000"/>
                </a:spcBef>
                <a:buSzPct val="100000"/>
                <a:buFont typeface="Wingdings" pitchFamily="2" charset="2"/>
                <a:buNone/>
              </a:pPr>
              <a:endParaRPr lang="en-US"/>
            </a:p>
          </p:txBody>
        </p:sp>
      </p:grpSp>
      <p:pic>
        <p:nvPicPr>
          <p:cNvPr id="47114" name="Picture 16" descr="7-2_001"/>
          <p:cNvPicPr>
            <a:picLocks noChangeAspect="1" noChangeArrowheads="1"/>
          </p:cNvPicPr>
          <p:nvPr/>
        </p:nvPicPr>
        <p:blipFill>
          <a:blip r:embed="rId5" cstate="print"/>
          <a:srcRect t="9357" b="12361"/>
          <a:stretch>
            <a:fillRect/>
          </a:stretch>
        </p:blipFill>
        <p:spPr bwMode="auto">
          <a:xfrm>
            <a:off x="7304088" y="2867025"/>
            <a:ext cx="1323975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5" name="Picture 19" descr="A7v2_SCI"/>
          <p:cNvPicPr>
            <a:picLocks noChangeAspect="1" noChangeArrowheads="1"/>
          </p:cNvPicPr>
          <p:nvPr/>
        </p:nvPicPr>
        <p:blipFill>
          <a:blip r:embed="rId6" cstate="print"/>
          <a:srcRect t="8081" b="11111"/>
          <a:stretch>
            <a:fillRect/>
          </a:stretch>
        </p:blipFill>
        <p:spPr bwMode="auto">
          <a:xfrm>
            <a:off x="7289800" y="4221163"/>
            <a:ext cx="1354138" cy="82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3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143000"/>
            <a:ext cx="6570663" cy="48006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s-ES" altLang="ja-JP" sz="2000" dirty="0" smtClean="0">
                <a:latin typeface="Lucida Sans" pitchFamily="34" charset="0"/>
              </a:rPr>
              <a:t>Tecnologías de Alto Desempeño </a:t>
            </a:r>
            <a:r>
              <a:rPr lang="es-ES" sz="2000" dirty="0" smtClean="0">
                <a:latin typeface="Lucida Sans" pitchFamily="34" charset="0"/>
              </a:rPr>
              <a:t>para facilitar el diagnóstico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" altLang="ja-JP" sz="2000" dirty="0" smtClean="0"/>
              <a:t>Armónica de Banda Ancha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" altLang="ja-JP" sz="2000" dirty="0" smtClean="0"/>
              <a:t>e-</a:t>
            </a:r>
            <a:r>
              <a:rPr lang="es-ES" altLang="ja-JP" sz="2000" dirty="0" err="1" smtClean="0"/>
              <a:t>Flow</a:t>
            </a:r>
            <a:r>
              <a:rPr lang="es-ES" altLang="ja-JP" sz="2000" dirty="0" smtClean="0"/>
              <a:t> Direccional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" altLang="ja-JP" sz="2000" dirty="0" smtClean="0"/>
              <a:t>AIP – Procesamiento de Imágenes de Adaptación™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" altLang="ja-JP" sz="2000" dirty="0" smtClean="0"/>
              <a:t>SCI - </a:t>
            </a:r>
            <a:r>
              <a:rPr lang="es-ES" altLang="ja-JP" sz="2000" dirty="0" err="1" smtClean="0"/>
              <a:t>Spatial</a:t>
            </a:r>
            <a:r>
              <a:rPr lang="es-ES" altLang="ja-JP" sz="2000" dirty="0" smtClean="0"/>
              <a:t> </a:t>
            </a:r>
            <a:r>
              <a:rPr lang="es-ES" altLang="ja-JP" sz="2000" dirty="0" err="1" smtClean="0"/>
              <a:t>Compound</a:t>
            </a:r>
            <a:r>
              <a:rPr lang="es-ES" altLang="ja-JP" sz="2000" dirty="0" smtClean="0"/>
              <a:t> </a:t>
            </a:r>
            <a:r>
              <a:rPr lang="es-ES" altLang="ja-JP" sz="2000" dirty="0" err="1" smtClean="0"/>
              <a:t>Imaging</a:t>
            </a:r>
            <a:r>
              <a:rPr lang="es-ES" altLang="ja-JP" sz="2000" dirty="0" smtClean="0"/>
              <a:t>™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" altLang="ja-JP" sz="2000" dirty="0" err="1" smtClean="0"/>
              <a:t>Image</a:t>
            </a:r>
            <a:r>
              <a:rPr lang="es-ES" altLang="ja-JP" sz="2000" dirty="0" smtClean="0"/>
              <a:t> </a:t>
            </a:r>
            <a:r>
              <a:rPr lang="es-ES" altLang="ja-JP" sz="2000" dirty="0" err="1" smtClean="0"/>
              <a:t>Optimizer</a:t>
            </a:r>
            <a:r>
              <a:rPr lang="es-ES" altLang="ja-JP" sz="2000" dirty="0" smtClean="0"/>
              <a:t>™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" altLang="ja-JP" sz="2000" dirty="0" smtClean="0"/>
              <a:t>Imagen Trapezoidal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" altLang="ja-JP" sz="2000" dirty="0" smtClean="0"/>
              <a:t>EFV – Campo de Visión Extendido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" altLang="ja-JP" sz="2000" dirty="0" smtClean="0"/>
              <a:t>CHE – Eco de Armónica de Contraste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" altLang="ja-JP" sz="2000" dirty="0" smtClean="0"/>
              <a:t>FAM –Ángulo Libre en Modo M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" altLang="ja-JP" sz="2000" dirty="0" smtClean="0"/>
              <a:t>Ajuste de Velocidad de Sonido</a:t>
            </a:r>
          </a:p>
          <a:p>
            <a:pPr lvl="1" eaLnBrk="1" hangingPunct="1">
              <a:lnSpc>
                <a:spcPct val="90000"/>
              </a:lnSpc>
              <a:buNone/>
              <a:defRPr/>
            </a:pPr>
            <a:endParaRPr lang="es-ES" altLang="ja-JP" dirty="0" smtClean="0">
              <a:latin typeface="Lucida Sans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altLang="ja-JP" sz="1600" dirty="0" smtClean="0"/>
          </a:p>
        </p:txBody>
      </p:sp>
      <p:pic>
        <p:nvPicPr>
          <p:cNvPr id="47117" name="Picture 16" descr="7-3_002"/>
          <p:cNvPicPr>
            <a:picLocks noChangeAspect="1" noChangeArrowheads="1"/>
          </p:cNvPicPr>
          <p:nvPr/>
        </p:nvPicPr>
        <p:blipFill>
          <a:blip r:embed="rId7" cstate="print"/>
          <a:srcRect t="9375" b="15625"/>
          <a:stretch>
            <a:fillRect/>
          </a:stretch>
        </p:blipFill>
        <p:spPr bwMode="auto">
          <a:xfrm>
            <a:off x="7308850" y="5661025"/>
            <a:ext cx="1360488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8" name="Text Box 25"/>
          <p:cNvSpPr txBox="1">
            <a:spLocks noChangeArrowheads="1"/>
          </p:cNvSpPr>
          <p:nvPr/>
        </p:nvSpPr>
        <p:spPr bwMode="auto">
          <a:xfrm>
            <a:off x="7245350" y="5143500"/>
            <a:ext cx="9080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>
              <a:lnSpc>
                <a:spcPct val="150000"/>
              </a:lnSpc>
              <a:spcBef>
                <a:spcPct val="20000"/>
              </a:spcBef>
              <a:spcAft>
                <a:spcPct val="20000"/>
              </a:spcAft>
              <a:buClr>
                <a:srgbClr val="7565DC"/>
              </a:buClr>
              <a:buSzPct val="75000"/>
              <a:buFont typeface="Wingdings" pitchFamily="2" charset="2"/>
              <a:buNone/>
            </a:pPr>
            <a:r>
              <a:rPr lang="en-US" altLang="ja-JP" sz="1200" b="1">
                <a:latin typeface="Calisto MT" pitchFamily="18" charset="0"/>
              </a:rPr>
              <a:t>SCI</a:t>
            </a:r>
            <a:endParaRPr lang="en-US" altLang="ja-JP" sz="1200" b="1">
              <a:latin typeface="Times New Roman" pitchFamily="18" charset="0"/>
            </a:endParaRPr>
          </a:p>
        </p:txBody>
      </p:sp>
      <p:sp>
        <p:nvSpPr>
          <p:cNvPr id="47119" name="Text Box 25"/>
          <p:cNvSpPr txBox="1">
            <a:spLocks noChangeArrowheads="1"/>
          </p:cNvSpPr>
          <p:nvPr/>
        </p:nvSpPr>
        <p:spPr bwMode="auto">
          <a:xfrm>
            <a:off x="7286625" y="3735388"/>
            <a:ext cx="9159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>
              <a:lnSpc>
                <a:spcPct val="150000"/>
              </a:lnSpc>
              <a:spcBef>
                <a:spcPct val="20000"/>
              </a:spcBef>
              <a:spcAft>
                <a:spcPct val="20000"/>
              </a:spcAft>
              <a:buClr>
                <a:srgbClr val="7565DC"/>
              </a:buClr>
              <a:buSzPct val="75000"/>
              <a:buFont typeface="Wingdings" pitchFamily="2" charset="2"/>
              <a:buNone/>
            </a:pPr>
            <a:r>
              <a:rPr lang="en-US" altLang="ja-JP" sz="1200" b="1">
                <a:latin typeface="Calisto MT" pitchFamily="18" charset="0"/>
              </a:rPr>
              <a:t>AIP</a:t>
            </a:r>
            <a:endParaRPr lang="en-US" altLang="ja-JP" sz="1200" b="1">
              <a:latin typeface="Times New Roman" pitchFamily="18" charset="0"/>
            </a:endParaRPr>
          </a:p>
        </p:txBody>
      </p:sp>
      <p:sp>
        <p:nvSpPr>
          <p:cNvPr id="47120" name="Text Box 25"/>
          <p:cNvSpPr txBox="1">
            <a:spLocks noChangeArrowheads="1"/>
          </p:cNvSpPr>
          <p:nvPr/>
        </p:nvSpPr>
        <p:spPr bwMode="auto">
          <a:xfrm>
            <a:off x="7259638" y="2357438"/>
            <a:ext cx="9556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>
              <a:lnSpc>
                <a:spcPct val="150000"/>
              </a:lnSpc>
              <a:spcBef>
                <a:spcPct val="20000"/>
              </a:spcBef>
              <a:spcAft>
                <a:spcPct val="20000"/>
              </a:spcAft>
              <a:buClr>
                <a:srgbClr val="7565DC"/>
              </a:buClr>
              <a:buSzPct val="75000"/>
              <a:buFont typeface="Wingdings" pitchFamily="2" charset="2"/>
              <a:buNone/>
            </a:pPr>
            <a:r>
              <a:rPr lang="en-US" altLang="ja-JP" sz="1200" b="1">
                <a:latin typeface="Calisto MT" pitchFamily="18" charset="0"/>
              </a:rPr>
              <a:t>EFV</a:t>
            </a:r>
            <a:endParaRPr lang="en-US" altLang="ja-JP" sz="1200" b="1">
              <a:latin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" dirty="0" smtClean="0"/>
              <a:t>Armónica de Banda Ancha</a:t>
            </a:r>
            <a:endParaRPr lang="es-ES" dirty="0"/>
          </a:p>
        </p:txBody>
      </p:sp>
      <p:sp>
        <p:nvSpPr>
          <p:cNvPr id="48131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s-ES" dirty="0" smtClean="0"/>
              <a:t>El </a:t>
            </a:r>
            <a:r>
              <a:rPr lang="es-ES" dirty="0" err="1" smtClean="0"/>
              <a:t>Prosound</a:t>
            </a:r>
            <a:r>
              <a:rPr lang="es-ES" dirty="0" smtClean="0"/>
              <a:t> A6 ha logrado con éxito una gran penetración y una alta resolución espacial.</a:t>
            </a:r>
          </a:p>
          <a:p>
            <a:pPr eaLnBrk="1" hangingPunct="1"/>
            <a:r>
              <a:rPr lang="es-ES" dirty="0" smtClean="0"/>
              <a:t>Información de imagen más detallada y una penetración más profunda están disponibles.</a:t>
            </a:r>
            <a:endParaRPr lang="es-ES" altLang="ja-JP" dirty="0" smtClean="0"/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2843808" y="3140968"/>
            <a:ext cx="3881437" cy="3159125"/>
            <a:chOff x="2544" y="1824"/>
            <a:chExt cx="2064" cy="1680"/>
          </a:xfrm>
        </p:grpSpPr>
        <p:pic>
          <p:nvPicPr>
            <p:cNvPr id="48138" name="Picture 28" descr="BC_glay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44" y="1824"/>
              <a:ext cx="2064" cy="1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8139" name="Rectangle 29"/>
            <p:cNvSpPr>
              <a:spLocks noChangeArrowheads="1"/>
            </p:cNvSpPr>
            <p:nvPr/>
          </p:nvSpPr>
          <p:spPr bwMode="auto">
            <a:xfrm>
              <a:off x="2728" y="2008"/>
              <a:ext cx="1601" cy="1228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105000"/>
                </a:lnSpc>
                <a:spcBef>
                  <a:spcPct val="20000"/>
                </a:spcBef>
                <a:buSzPct val="100000"/>
                <a:buFont typeface="Wingdings" pitchFamily="2" charset="2"/>
                <a:buNone/>
              </a:pPr>
              <a:endParaRPr lang="en-US"/>
            </a:p>
          </p:txBody>
        </p:sp>
      </p:grpSp>
      <p:pic>
        <p:nvPicPr>
          <p:cNvPr id="48134" name="Picture 30" descr="A7_AIP"/>
          <p:cNvPicPr>
            <a:picLocks noChangeAspect="1" noChangeArrowheads="1"/>
          </p:cNvPicPr>
          <p:nvPr/>
        </p:nvPicPr>
        <p:blipFill>
          <a:blip r:embed="rId4" cstate="print"/>
          <a:srcRect t="19101" b="14606"/>
          <a:stretch>
            <a:fillRect/>
          </a:stretch>
        </p:blipFill>
        <p:spPr bwMode="auto">
          <a:xfrm>
            <a:off x="3240683" y="3855343"/>
            <a:ext cx="2952750" cy="146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5" name="Text Box 31"/>
          <p:cNvSpPr txBox="1">
            <a:spLocks noChangeArrowheads="1"/>
          </p:cNvSpPr>
          <p:nvPr/>
        </p:nvSpPr>
        <p:spPr bwMode="auto">
          <a:xfrm>
            <a:off x="3910608" y="5452368"/>
            <a:ext cx="75406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/>
              <a:t>Adrenal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3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" altLang="ja-JP" i="1" dirty="0" err="1" smtClean="0">
                <a:latin typeface="Lucida Sans" pitchFamily="34" charset="0"/>
              </a:rPr>
              <a:t>e</a:t>
            </a:r>
            <a:r>
              <a:rPr lang="es-ES" altLang="ja-JP" dirty="0" err="1" smtClean="0">
                <a:latin typeface="Lucida Sans" pitchFamily="34" charset="0"/>
              </a:rPr>
              <a:t>FLOW</a:t>
            </a:r>
            <a:r>
              <a:rPr lang="es-ES" altLang="ja-JP" baseline="50000" dirty="0" err="1" smtClean="0">
                <a:latin typeface="Lucida Sans" pitchFamily="34" charset="0"/>
              </a:rPr>
              <a:t>TM</a:t>
            </a:r>
            <a:r>
              <a:rPr lang="es-ES" altLang="ja-JP" baseline="50000" dirty="0" smtClean="0">
                <a:latin typeface="Lucida Sans" pitchFamily="34" charset="0"/>
              </a:rPr>
              <a:t> </a:t>
            </a:r>
            <a:r>
              <a:rPr lang="es-ES" altLang="ja-JP" dirty="0" smtClean="0">
                <a:latin typeface="Lucida Sans" pitchFamily="34" charset="0"/>
                <a:cs typeface="Arial" pitchFamily="34" charset="0"/>
              </a:rPr>
              <a:t>Direccional </a:t>
            </a:r>
            <a:endParaRPr lang="en-US" altLang="ja-JP" dirty="0"/>
          </a:p>
        </p:txBody>
      </p:sp>
      <p:sp>
        <p:nvSpPr>
          <p:cNvPr id="9626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" dirty="0" smtClean="0"/>
              <a:t>Procesamiento de Imagen de nivel Premium</a:t>
            </a:r>
          </a:p>
          <a:p>
            <a:pPr lvl="1" eaLnBrk="1" hangingPunct="1">
              <a:defRPr/>
            </a:pPr>
            <a:r>
              <a:rPr lang="es-ES" altLang="ja-JP" sz="2000" dirty="0" smtClean="0">
                <a:effectLst>
                  <a:outerShdw blurRad="38100" dist="38100" dir="2700000" algn="tl">
                    <a:srgbClr val="2F3839"/>
                  </a:outerShdw>
                </a:effectLst>
                <a:latin typeface="Lucida Sans" pitchFamily="34" charset="0"/>
                <a:cs typeface="Arial" charset="0"/>
              </a:rPr>
              <a:t>Mantiene la </a:t>
            </a:r>
            <a:r>
              <a:rPr lang="es-ES" altLang="ja-JP" sz="2000" u="sng" dirty="0" smtClean="0">
                <a:effectLst>
                  <a:outerShdw blurRad="38100" dist="38100" dir="2700000" algn="tl">
                    <a:srgbClr val="2F3839"/>
                  </a:outerShdw>
                </a:effectLst>
                <a:latin typeface="Lucida Sans" pitchFamily="34" charset="0"/>
                <a:cs typeface="Arial" charset="0"/>
              </a:rPr>
              <a:t>alta sensibilidad</a:t>
            </a:r>
            <a:r>
              <a:rPr lang="es-ES" altLang="ja-JP" sz="2000" dirty="0" smtClean="0">
                <a:effectLst>
                  <a:outerShdw blurRad="38100" dist="38100" dir="2700000" algn="tl">
                    <a:srgbClr val="2F3839"/>
                  </a:outerShdw>
                </a:effectLst>
                <a:latin typeface="Lucida Sans" pitchFamily="34" charset="0"/>
                <a:cs typeface="Arial" charset="0"/>
              </a:rPr>
              <a:t> </a:t>
            </a:r>
            <a:r>
              <a:rPr lang="es-ES" altLang="ja-JP" sz="2000" dirty="0" smtClean="0">
                <a:latin typeface="Lucida Sans" pitchFamily="34" charset="0"/>
                <a:cs typeface="Arial" charset="0"/>
              </a:rPr>
              <a:t>para flujos de baja hasta alta velocidad</a:t>
            </a:r>
          </a:p>
          <a:p>
            <a:pPr lvl="1" eaLnBrk="1" hangingPunct="1">
              <a:defRPr/>
            </a:pPr>
            <a:r>
              <a:rPr lang="es-ES" altLang="ja-JP" sz="2000" dirty="0" smtClean="0">
                <a:latin typeface="Lucida Sans" pitchFamily="34" charset="0"/>
                <a:cs typeface="Arial" charset="0"/>
              </a:rPr>
              <a:t>Presenta los vasos sanguíneos anchos o estrechos </a:t>
            </a:r>
            <a:r>
              <a:rPr lang="es-ES" altLang="ja-JP" sz="2000" u="sng" dirty="0" smtClean="0">
                <a:latin typeface="Lucida Sans" pitchFamily="34" charset="0"/>
                <a:cs typeface="Arial" charset="0"/>
              </a:rPr>
              <a:t>con </a:t>
            </a:r>
            <a:r>
              <a:rPr lang="es-ES" sz="2000" u="sng" dirty="0" smtClean="0">
                <a:latin typeface="Lucida Sans" pitchFamily="34" charset="0"/>
                <a:ea typeface="ＭＳ Ｐ明朝" pitchFamily="18" charset="-128"/>
                <a:cs typeface="Arial" charset="0"/>
              </a:rPr>
              <a:t>gran precisión sin superposición</a:t>
            </a:r>
            <a:r>
              <a:rPr lang="es-ES" sz="2000" dirty="0" smtClean="0">
                <a:latin typeface="Lucida Sans" pitchFamily="34" charset="0"/>
                <a:ea typeface="ＭＳ Ｐ明朝" pitchFamily="18" charset="-128"/>
                <a:cs typeface="Arial" charset="0"/>
              </a:rPr>
              <a:t> en la imagen del tejido </a:t>
            </a:r>
            <a:endParaRPr lang="es-ES" altLang="ja-JP" sz="2000" dirty="0" smtClean="0">
              <a:latin typeface="Lucida Sans" pitchFamily="34" charset="0"/>
              <a:cs typeface="Arial" charset="0"/>
            </a:endParaRPr>
          </a:p>
          <a:p>
            <a:pPr lvl="1" eaLnBrk="1" hangingPunct="1">
              <a:defRPr/>
            </a:pPr>
            <a:r>
              <a:rPr lang="es-ES" altLang="ja-JP" sz="2000" dirty="0" smtClean="0">
                <a:latin typeface="Lucida Sans" pitchFamily="34" charset="0"/>
                <a:cs typeface="Arial" charset="0"/>
              </a:rPr>
              <a:t>Visualiza la </a:t>
            </a:r>
            <a:r>
              <a:rPr lang="es-ES" altLang="ja-JP" sz="2000" u="sng" dirty="0" smtClean="0">
                <a:latin typeface="Lucida Sans" pitchFamily="34" charset="0"/>
                <a:cs typeface="Arial" charset="0"/>
              </a:rPr>
              <a:t>hemodinámica</a:t>
            </a:r>
            <a:r>
              <a:rPr lang="es-ES" altLang="ja-JP" sz="2000" dirty="0" smtClean="0">
                <a:latin typeface="Lucida Sans" pitchFamily="34" charset="0"/>
                <a:cs typeface="Arial" charset="0"/>
              </a:rPr>
              <a:t> en un vistazo</a:t>
            </a:r>
          </a:p>
          <a:p>
            <a:pPr lvl="1" eaLnBrk="1" hangingPunct="1">
              <a:defRPr/>
            </a:pPr>
            <a:endParaRPr lang="en-US" altLang="ja-JP" dirty="0" smtClean="0"/>
          </a:p>
        </p:txBody>
      </p:sp>
      <p:sp>
        <p:nvSpPr>
          <p:cNvPr id="49156" name="Slide Number Placeholder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042275" y="6400800"/>
            <a:ext cx="720725" cy="2762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B020FB78-8ADA-49B0-83A2-D3703BADBA9B}" type="slidenum">
              <a:rPr lang="en-US" altLang="ja-JP"/>
              <a:pPr/>
              <a:t>16</a:t>
            </a:fld>
            <a:endParaRPr lang="en-US" altLang="ja-JP"/>
          </a:p>
        </p:txBody>
      </p:sp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6516216" y="1052736"/>
            <a:ext cx="2362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s-ES" altLang="ja-JP" dirty="0"/>
              <a:t>Para Vasos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74613" y="3262313"/>
            <a:ext cx="2662237" cy="2166937"/>
            <a:chOff x="2544" y="1824"/>
            <a:chExt cx="2064" cy="1680"/>
          </a:xfrm>
        </p:grpSpPr>
        <p:pic>
          <p:nvPicPr>
            <p:cNvPr id="49173" name="Picture 7" descr="BC_glay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544" y="1824"/>
              <a:ext cx="2064" cy="1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9174" name="Rectangle 8"/>
            <p:cNvSpPr>
              <a:spLocks noChangeArrowheads="1"/>
            </p:cNvSpPr>
            <p:nvPr/>
          </p:nvSpPr>
          <p:spPr bwMode="auto">
            <a:xfrm>
              <a:off x="2728" y="2008"/>
              <a:ext cx="1601" cy="1228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105000"/>
                </a:lnSpc>
                <a:spcBef>
                  <a:spcPct val="20000"/>
                </a:spcBef>
                <a:buSzPct val="100000"/>
                <a:buFont typeface="Wingdings" pitchFamily="2" charset="2"/>
                <a:buNone/>
              </a:pPr>
              <a:endParaRPr lang="en-US"/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2484438" y="3284538"/>
            <a:ext cx="2662237" cy="2166937"/>
            <a:chOff x="2544" y="1824"/>
            <a:chExt cx="2064" cy="1680"/>
          </a:xfrm>
        </p:grpSpPr>
        <p:pic>
          <p:nvPicPr>
            <p:cNvPr id="49171" name="Picture 10" descr="BC_glay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544" y="1824"/>
              <a:ext cx="2064" cy="1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9172" name="Rectangle 11"/>
            <p:cNvSpPr>
              <a:spLocks noChangeArrowheads="1"/>
            </p:cNvSpPr>
            <p:nvPr/>
          </p:nvSpPr>
          <p:spPr bwMode="auto">
            <a:xfrm>
              <a:off x="2728" y="2008"/>
              <a:ext cx="1601" cy="1228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105000"/>
                </a:lnSpc>
                <a:spcBef>
                  <a:spcPct val="20000"/>
                </a:spcBef>
                <a:buSzPct val="100000"/>
                <a:buFont typeface="Wingdings" pitchFamily="2" charset="2"/>
                <a:buNone/>
              </a:pPr>
              <a:endParaRPr lang="en-US"/>
            </a:p>
          </p:txBody>
        </p:sp>
      </p:grp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6589713" y="4791075"/>
            <a:ext cx="2662237" cy="2166938"/>
            <a:chOff x="2544" y="1824"/>
            <a:chExt cx="2064" cy="1680"/>
          </a:xfrm>
        </p:grpSpPr>
        <p:pic>
          <p:nvPicPr>
            <p:cNvPr id="49169" name="Picture 22" descr="BC_glay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544" y="1824"/>
              <a:ext cx="2064" cy="1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9170" name="Rectangle 23"/>
            <p:cNvSpPr>
              <a:spLocks noChangeArrowheads="1"/>
            </p:cNvSpPr>
            <p:nvPr/>
          </p:nvSpPr>
          <p:spPr bwMode="auto">
            <a:xfrm>
              <a:off x="2728" y="2008"/>
              <a:ext cx="1601" cy="1228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105000"/>
                </a:lnSpc>
                <a:spcBef>
                  <a:spcPct val="20000"/>
                </a:spcBef>
                <a:buSzPct val="100000"/>
                <a:buFont typeface="Wingdings" pitchFamily="2" charset="2"/>
                <a:buNone/>
              </a:pPr>
              <a:endParaRPr lang="en-US"/>
            </a:p>
          </p:txBody>
        </p:sp>
      </p:grpSp>
      <p:pic>
        <p:nvPicPr>
          <p:cNvPr id="783384" name="A7v1_eFLOW (2)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71775" y="3716338"/>
            <a:ext cx="2001838" cy="1227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3385" name="A7v1_eFLOW (3).AVI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24663" y="5181600"/>
            <a:ext cx="2049462" cy="125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3387" name="A7v1_eFLOW (5).AVI">
            <a:hlinkClick r:id="" action="ppaction://media"/>
          </p:cNvPr>
          <p:cNvPicPr>
            <a:picLocks noRot="1" noChangeAspect="1" noChangeArrowheads="1"/>
          </p:cNvPicPr>
          <p:nvPr>
            <a:videoFile r:link="rId3"/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7025" y="3575050"/>
            <a:ext cx="2012950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24"/>
          <p:cNvGrpSpPr>
            <a:grpSpLocks/>
          </p:cNvGrpSpPr>
          <p:nvPr/>
        </p:nvGrpSpPr>
        <p:grpSpPr bwMode="auto">
          <a:xfrm>
            <a:off x="3952875" y="4813300"/>
            <a:ext cx="2874963" cy="2144713"/>
            <a:chOff x="2544" y="1824"/>
            <a:chExt cx="2064" cy="1680"/>
          </a:xfrm>
        </p:grpSpPr>
        <p:pic>
          <p:nvPicPr>
            <p:cNvPr id="49167" name="Picture 25" descr="BC_glay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544" y="1824"/>
              <a:ext cx="2064" cy="1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9168" name="Rectangle 26"/>
            <p:cNvSpPr>
              <a:spLocks noChangeArrowheads="1"/>
            </p:cNvSpPr>
            <p:nvPr/>
          </p:nvSpPr>
          <p:spPr bwMode="auto">
            <a:xfrm>
              <a:off x="2728" y="2008"/>
              <a:ext cx="1601" cy="1228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105000"/>
                </a:lnSpc>
                <a:spcBef>
                  <a:spcPct val="20000"/>
                </a:spcBef>
                <a:buSzPct val="100000"/>
                <a:buFont typeface="Wingdings" pitchFamily="2" charset="2"/>
                <a:buNone/>
              </a:pPr>
              <a:endParaRPr lang="en-US"/>
            </a:p>
          </p:txBody>
        </p:sp>
      </p:grpSp>
      <p:pic>
        <p:nvPicPr>
          <p:cNvPr id="49166" name="Picture 27" descr="Discordant Artery 1"/>
          <p:cNvPicPr>
            <a:picLocks noChangeAspect="1" noChangeArrowheads="1"/>
          </p:cNvPicPr>
          <p:nvPr/>
        </p:nvPicPr>
        <p:blipFill>
          <a:blip r:embed="rId10" cstate="print"/>
          <a:srcRect t="7161" b="6845"/>
          <a:stretch>
            <a:fillRect/>
          </a:stretch>
        </p:blipFill>
        <p:spPr bwMode="auto">
          <a:xfrm>
            <a:off x="4214813" y="5072063"/>
            <a:ext cx="2266950" cy="146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833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09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833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96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7833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833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7833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338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833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7833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338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833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7833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3385"/>
                  </p:tgtEl>
                </p:cond>
              </p:nextCondLst>
            </p:seq>
            <p:video>
              <p:cMediaNode>
                <p:cTn id="28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83387"/>
                </p:tgtEl>
              </p:cMediaNode>
            </p:video>
            <p:video>
              <p:cMediaNode>
                <p:cTn id="2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83384"/>
                </p:tgtEl>
              </p:cMediaNode>
            </p:video>
            <p:video>
              <p:cMediaNode>
                <p:cTn id="30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8338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071813" y="3643313"/>
            <a:ext cx="6316662" cy="2443162"/>
            <a:chOff x="2544" y="1824"/>
            <a:chExt cx="2064" cy="1680"/>
          </a:xfrm>
        </p:grpSpPr>
        <p:pic>
          <p:nvPicPr>
            <p:cNvPr id="1038" name="Picture 7" descr="BC_glay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44" y="1824"/>
              <a:ext cx="2064" cy="1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39" name="Rectangle 8"/>
            <p:cNvSpPr>
              <a:spLocks noChangeArrowheads="1"/>
            </p:cNvSpPr>
            <p:nvPr/>
          </p:nvSpPr>
          <p:spPr bwMode="auto">
            <a:xfrm>
              <a:off x="2728" y="2008"/>
              <a:ext cx="1601" cy="1228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105000"/>
                </a:lnSpc>
                <a:spcBef>
                  <a:spcPct val="20000"/>
                </a:spcBef>
                <a:buSzPct val="100000"/>
                <a:buFont typeface="Wingdings" pitchFamily="2" charset="2"/>
                <a:buNone/>
              </a:pPr>
              <a:endParaRPr lang="en-US"/>
            </a:p>
          </p:txBody>
        </p:sp>
      </p:grpSp>
      <p:sp>
        <p:nvSpPr>
          <p:cNvPr id="1029" name="Rectangle 3"/>
          <p:cNvSpPr>
            <a:spLocks noGrp="1" noChangeArrowheads="1"/>
          </p:cNvSpPr>
          <p:nvPr>
            <p:ph idx="1"/>
          </p:nvPr>
        </p:nvSpPr>
        <p:spPr>
          <a:xfrm>
            <a:off x="4214813" y="5824538"/>
            <a:ext cx="3560762" cy="576262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en-US" sz="1800" smtClean="0">
                <a:latin typeface="Arial" charset="0"/>
                <a:cs typeface="Arial" charset="0"/>
              </a:rPr>
              <a:t>    </a:t>
            </a:r>
            <a:r>
              <a:rPr lang="en-US" sz="1400" smtClean="0">
                <a:latin typeface="Lucida Sans" pitchFamily="34" charset="0"/>
                <a:cs typeface="Arial" charset="0"/>
              </a:rPr>
              <a:t>AIP: Off                                AIP: On</a:t>
            </a:r>
            <a:endParaRPr lang="pt-BR" sz="1400" smtClean="0">
              <a:latin typeface="Lucida Sans" pitchFamily="34" charset="0"/>
              <a:cs typeface="Arial" charset="0"/>
            </a:endParaRPr>
          </a:p>
        </p:txBody>
      </p:sp>
      <p:sp>
        <p:nvSpPr>
          <p:cNvPr id="1030" name="Retângulo 6"/>
          <p:cNvSpPr>
            <a:spLocks noChangeArrowheads="1"/>
          </p:cNvSpPr>
          <p:nvPr/>
        </p:nvSpPr>
        <p:spPr bwMode="auto">
          <a:xfrm>
            <a:off x="685800" y="1833563"/>
            <a:ext cx="8029575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05000"/>
              </a:lnSpc>
              <a:spcBef>
                <a:spcPct val="20000"/>
              </a:spcBef>
              <a:buSzPct val="100000"/>
              <a:buFont typeface="Wingdings" pitchFamily="2" charset="2"/>
              <a:buNone/>
            </a:pPr>
            <a:r>
              <a:rPr lang="es-ES" sz="2000" dirty="0">
                <a:latin typeface="Lucida Sans" pitchFamily="34" charset="0"/>
                <a:ea typeface="ＭＳ Ｐ明朝" pitchFamily="18" charset="-128"/>
              </a:rPr>
              <a:t>Esta función es muy útil para destacar la patología. Se reduce el ruido del </a:t>
            </a:r>
            <a:r>
              <a:rPr lang="es-ES" sz="2000" i="1" dirty="0" err="1">
                <a:latin typeface="Lucida Sans" pitchFamily="34" charset="0"/>
                <a:ea typeface="ＭＳ Ｐ明朝" pitchFamily="18" charset="-128"/>
              </a:rPr>
              <a:t>speckle</a:t>
            </a:r>
            <a:r>
              <a:rPr lang="es-ES" sz="2000" dirty="0">
                <a:latin typeface="Lucida Sans" pitchFamily="34" charset="0"/>
                <a:ea typeface="ＭＳ Ｐ明朝" pitchFamily="18" charset="-128"/>
              </a:rPr>
              <a:t>, los bordes de los tejidos se muestran claramente y el brillo de cada estructura se diferencia claramente, facilitando la identificación de las estructuras.</a:t>
            </a:r>
            <a:endParaRPr lang="pt-BR" sz="2000" dirty="0">
              <a:latin typeface="Lucida Sans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85800" y="188913"/>
            <a:ext cx="8183563" cy="801687"/>
          </a:xfrm>
        </p:spPr>
        <p:txBody>
          <a:bodyPr/>
          <a:lstStyle/>
          <a:p>
            <a:pPr eaLnBrk="1" hangingPunct="1">
              <a:defRPr/>
            </a:pPr>
            <a:r>
              <a:rPr lang="es-ES" dirty="0" smtClean="0"/>
              <a:t>AIP</a:t>
            </a:r>
            <a:endParaRPr lang="es-ES" dirty="0"/>
          </a:p>
        </p:txBody>
      </p:sp>
      <p:sp>
        <p:nvSpPr>
          <p:cNvPr id="12" name="Title 1"/>
          <p:cNvSpPr txBox="1">
            <a:spLocks/>
          </p:cNvSpPr>
          <p:nvPr/>
        </p:nvSpPr>
        <p:spPr bwMode="white">
          <a:xfrm>
            <a:off x="685800" y="1108075"/>
            <a:ext cx="8183563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l">
              <a:defRPr/>
            </a:pPr>
            <a:r>
              <a:rPr lang="es-ES" altLang="ja-JP" sz="2800" kern="0" dirty="0">
                <a:effectLst>
                  <a:outerShdw blurRad="38100" dist="38100" dir="2700000" algn="tl">
                    <a:srgbClr val="000514"/>
                  </a:outerShdw>
                </a:effectLst>
                <a:latin typeface="Lucida Sans" pitchFamily="34" charset="0"/>
                <a:ea typeface="+mj-ea"/>
                <a:cs typeface="Arial" pitchFamily="34" charset="0"/>
              </a:rPr>
              <a:t>Procesamiento de Imágenes de Adaptación</a:t>
            </a:r>
            <a:endParaRPr lang="es-ES" sz="2800" kern="0" dirty="0">
              <a:effectLst>
                <a:outerShdw blurRad="38100" dist="38100" dir="2700000" algn="tl">
                  <a:srgbClr val="000514"/>
                </a:outerShdw>
              </a:effectLst>
              <a:ea typeface="+mj-ea"/>
              <a:cs typeface="Lucida Sans Unicode" pitchFamily="34" charset="0"/>
            </a:endParaRPr>
          </a:p>
        </p:txBody>
      </p: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928688" y="3471863"/>
            <a:ext cx="1571625" cy="2528887"/>
            <a:chOff x="1857375" y="3471863"/>
            <a:chExt cx="1571625" cy="2528887"/>
          </a:xfrm>
        </p:grpSpPr>
        <p:pic>
          <p:nvPicPr>
            <p:cNvPr id="1035" name="Imagem 10" descr="AIP - Figure.jpg"/>
            <p:cNvPicPr>
              <a:picLocks noChangeAspect="1"/>
            </p:cNvPicPr>
            <p:nvPr/>
          </p:nvPicPr>
          <p:blipFill>
            <a:blip r:embed="rId5" cstate="print"/>
            <a:srcRect l="1057" t="980"/>
            <a:stretch>
              <a:fillRect/>
            </a:stretch>
          </p:blipFill>
          <p:spPr bwMode="auto">
            <a:xfrm>
              <a:off x="1857375" y="3471863"/>
              <a:ext cx="1571625" cy="2335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Rectangle 3"/>
            <p:cNvSpPr txBox="1">
              <a:spLocks noChangeArrowheads="1"/>
            </p:cNvSpPr>
            <p:nvPr/>
          </p:nvSpPr>
          <p:spPr bwMode="white">
            <a:xfrm>
              <a:off x="1857375" y="5699125"/>
              <a:ext cx="1571625" cy="301625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buClr>
                  <a:srgbClr val="FF7F00"/>
                </a:buClr>
                <a:buSzPct val="85000"/>
                <a:buFont typeface="Wingdings" pitchFamily="2" charset="2"/>
                <a:buNone/>
                <a:defRPr/>
              </a:pPr>
              <a:r>
                <a:rPr lang="en-US" sz="800" b="1" kern="0" dirty="0">
                  <a:solidFill>
                    <a:schemeClr val="bg2"/>
                  </a:solidFill>
                  <a:latin typeface="Lucida Sans" pitchFamily="34" charset="0"/>
                  <a:ea typeface="+mn-ea"/>
                  <a:cs typeface="Arial" pitchFamily="34" charset="0"/>
                </a:rPr>
                <a:t>AIP: On     </a:t>
              </a:r>
            </a:p>
            <a:p>
              <a:pPr marL="342900" indent="-342900" algn="ctr">
                <a:spcBef>
                  <a:spcPct val="20000"/>
                </a:spcBef>
                <a:buClr>
                  <a:srgbClr val="FF7F00"/>
                </a:buClr>
                <a:buSzPct val="85000"/>
                <a:buFont typeface="Wingdings" pitchFamily="2" charset="2"/>
                <a:buNone/>
                <a:defRPr/>
              </a:pPr>
              <a:endParaRPr lang="en-US" sz="900" kern="0" dirty="0">
                <a:solidFill>
                  <a:schemeClr val="bg2"/>
                </a:solidFill>
                <a:latin typeface="Lucida Sans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6" name="Rectangle 3"/>
            <p:cNvSpPr txBox="1">
              <a:spLocks noChangeArrowheads="1"/>
            </p:cNvSpPr>
            <p:nvPr/>
          </p:nvSpPr>
          <p:spPr bwMode="white">
            <a:xfrm>
              <a:off x="1857375" y="4500563"/>
              <a:ext cx="1571625" cy="285750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buClr>
                  <a:srgbClr val="FF7F00"/>
                </a:buClr>
                <a:buSzPct val="85000"/>
                <a:buFont typeface="Wingdings" pitchFamily="2" charset="2"/>
                <a:buNone/>
                <a:defRPr/>
              </a:pPr>
              <a:r>
                <a:rPr lang="es-ES" sz="800" b="1" kern="0" dirty="0">
                  <a:solidFill>
                    <a:schemeClr val="bg2"/>
                  </a:solidFill>
                  <a:latin typeface="Lucida Sans" pitchFamily="34" charset="0"/>
                  <a:ea typeface="+mn-ea"/>
                  <a:cs typeface="Arial" pitchFamily="34" charset="0"/>
                </a:rPr>
                <a:t>Imagen Convencional</a:t>
              </a:r>
            </a:p>
            <a:p>
              <a:pPr marL="342900" indent="-342900" algn="ctr">
                <a:spcBef>
                  <a:spcPct val="20000"/>
                </a:spcBef>
                <a:buClr>
                  <a:srgbClr val="FF7F00"/>
                </a:buClr>
                <a:buSzPct val="85000"/>
                <a:buFont typeface="Wingdings" pitchFamily="2" charset="2"/>
                <a:buNone/>
                <a:defRPr/>
              </a:pPr>
              <a:endParaRPr lang="en-US" sz="900" kern="0" dirty="0">
                <a:solidFill>
                  <a:schemeClr val="bg2"/>
                </a:solidFill>
                <a:latin typeface="Lucida Sans" pitchFamily="34" charset="0"/>
                <a:ea typeface="+mn-ea"/>
                <a:cs typeface="Arial" pitchFamily="34" charset="0"/>
              </a:endParaRPr>
            </a:p>
          </p:txBody>
        </p:sp>
      </p:grpSp>
      <p:graphicFrame>
        <p:nvGraphicFramePr>
          <p:cNvPr id="1026" name="Object 3"/>
          <p:cNvGraphicFramePr>
            <a:graphicFrameLocks noGrp="1" noChangeAspect="1"/>
          </p:cNvGraphicFramePr>
          <p:nvPr/>
        </p:nvGraphicFramePr>
        <p:xfrm>
          <a:off x="3576638" y="3932238"/>
          <a:ext cx="2495550" cy="1766887"/>
        </p:xfrm>
        <a:graphic>
          <a:graphicData uri="http://schemas.openxmlformats.org/presentationml/2006/ole">
            <p:oleObj spid="_x0000_s90114" name="Image" r:id="rId6" imgW="8361454" imgH="6912813" progId="">
              <p:embed/>
            </p:oleObj>
          </a:graphicData>
        </a:graphic>
      </p:graphicFrame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6110288" y="3932238"/>
          <a:ext cx="2462212" cy="1763712"/>
        </p:xfrm>
        <a:graphic>
          <a:graphicData uri="http://schemas.openxmlformats.org/presentationml/2006/ole">
            <p:oleObj spid="_x0000_s90115" name="Image" r:id="rId7" imgW="8183551" imgH="6938228" progId="">
              <p:embed/>
            </p:oleObj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931988" y="3286125"/>
            <a:ext cx="5354637" cy="2379663"/>
            <a:chOff x="2544" y="1824"/>
            <a:chExt cx="2064" cy="1680"/>
          </a:xfrm>
        </p:grpSpPr>
        <p:pic>
          <p:nvPicPr>
            <p:cNvPr id="50184" name="Picture 7" descr="BC_glay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44" y="1824"/>
              <a:ext cx="2064" cy="1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0185" name="Rectangle 8"/>
            <p:cNvSpPr>
              <a:spLocks noChangeArrowheads="1"/>
            </p:cNvSpPr>
            <p:nvPr/>
          </p:nvSpPr>
          <p:spPr bwMode="auto">
            <a:xfrm>
              <a:off x="2728" y="2008"/>
              <a:ext cx="1601" cy="1228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105000"/>
                </a:lnSpc>
                <a:spcBef>
                  <a:spcPct val="20000"/>
                </a:spcBef>
                <a:buSzPct val="100000"/>
                <a:buFont typeface="Wingdings" pitchFamily="2" charset="2"/>
                <a:buNone/>
              </a:pPr>
              <a:endParaRPr lang="en-US"/>
            </a:p>
          </p:txBody>
        </p:sp>
      </p:grpSp>
      <p:sp>
        <p:nvSpPr>
          <p:cNvPr id="50179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dirty="0" smtClean="0">
                <a:effectLst/>
                <a:latin typeface="Lucida Sans" pitchFamily="34" charset="0"/>
                <a:cs typeface="Arial" charset="0"/>
              </a:rPr>
              <a:t>SCI – Spatial Compound Imaging</a:t>
            </a:r>
          </a:p>
        </p:txBody>
      </p:sp>
      <p:sp>
        <p:nvSpPr>
          <p:cNvPr id="53250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s-ES" dirty="0" err="1" smtClean="0">
                <a:latin typeface="Lucida Sans" pitchFamily="34" charset="0"/>
                <a:cs typeface="Arial" pitchFamily="34" charset="0"/>
              </a:rPr>
              <a:t>Spatial</a:t>
            </a:r>
            <a:r>
              <a:rPr lang="es-ES" dirty="0" smtClean="0">
                <a:latin typeface="Lucida Sans" pitchFamily="34" charset="0"/>
                <a:cs typeface="Arial" pitchFamily="34" charset="0"/>
              </a:rPr>
              <a:t> </a:t>
            </a:r>
            <a:r>
              <a:rPr lang="es-ES" dirty="0" err="1" smtClean="0">
                <a:latin typeface="Lucida Sans" pitchFamily="34" charset="0"/>
                <a:cs typeface="Arial" pitchFamily="34" charset="0"/>
              </a:rPr>
              <a:t>Compound</a:t>
            </a:r>
            <a:r>
              <a:rPr lang="es-ES" dirty="0" smtClean="0">
                <a:latin typeface="Lucida Sans" pitchFamily="34" charset="0"/>
                <a:cs typeface="Arial" pitchFamily="34" charset="0"/>
              </a:rPr>
              <a:t> </a:t>
            </a:r>
            <a:r>
              <a:rPr lang="es-ES" dirty="0" err="1" smtClean="0">
                <a:latin typeface="Lucida Sans" pitchFamily="34" charset="0"/>
                <a:cs typeface="Arial" pitchFamily="34" charset="0"/>
              </a:rPr>
              <a:t>Scan</a:t>
            </a:r>
            <a:r>
              <a:rPr lang="es-ES" dirty="0" smtClean="0">
                <a:latin typeface="Lucida Sans" pitchFamily="34" charset="0"/>
                <a:cs typeface="Arial" pitchFamily="34" charset="0"/>
              </a:rPr>
              <a:t> (SCI) reduce los artefactos tales como: lóbulos laterales, ecos múltiples, sombra acústica y ruido de </a:t>
            </a:r>
            <a:r>
              <a:rPr lang="es-ES" i="1" dirty="0" err="1" smtClean="0">
                <a:latin typeface="Lucida Sans" pitchFamily="34" charset="0"/>
                <a:cs typeface="Arial" pitchFamily="34" charset="0"/>
              </a:rPr>
              <a:t>speckle</a:t>
            </a:r>
            <a:r>
              <a:rPr lang="es-ES" i="1" dirty="0" smtClean="0">
                <a:latin typeface="Lucida Sans" pitchFamily="34" charset="0"/>
                <a:cs typeface="Arial" pitchFamily="34" charset="0"/>
              </a:rPr>
              <a:t> </a:t>
            </a:r>
            <a:r>
              <a:rPr lang="es-ES" dirty="0" smtClean="0">
                <a:latin typeface="Lucida Sans" pitchFamily="34" charset="0"/>
                <a:cs typeface="Arial" pitchFamily="34" charset="0"/>
              </a:rPr>
              <a:t>mediante la combinación de imágenes escaneadas por haces en varios ángulos.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pt-BR" dirty="0" smtClean="0"/>
          </a:p>
        </p:txBody>
      </p:sp>
      <p:pic>
        <p:nvPicPr>
          <p:cNvPr id="50181" name="Imagem 6" descr="SCS - Figure.jpg"/>
          <p:cNvPicPr>
            <a:picLocks noChangeAspect="1"/>
          </p:cNvPicPr>
          <p:nvPr/>
        </p:nvPicPr>
        <p:blipFill>
          <a:blip r:embed="rId4" cstate="print"/>
          <a:srcRect t="10826" b="6174"/>
          <a:stretch>
            <a:fillRect/>
          </a:stretch>
        </p:blipFill>
        <p:spPr bwMode="auto">
          <a:xfrm>
            <a:off x="2428875" y="3571875"/>
            <a:ext cx="4095750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2" name="CaixaDeTexto 13"/>
          <p:cNvSpPr txBox="1">
            <a:spLocks noChangeArrowheads="1"/>
          </p:cNvSpPr>
          <p:nvPr/>
        </p:nvSpPr>
        <p:spPr bwMode="auto">
          <a:xfrm>
            <a:off x="2428875" y="5540375"/>
            <a:ext cx="4500563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5000"/>
              </a:lnSpc>
              <a:spcBef>
                <a:spcPct val="20000"/>
              </a:spcBef>
              <a:buSzPct val="100000"/>
              <a:buFont typeface="Wingdings" pitchFamily="2" charset="2"/>
              <a:buNone/>
            </a:pPr>
            <a:r>
              <a:rPr lang="es-ES" sz="2400">
                <a:latin typeface="Lucida Sans" pitchFamily="34" charset="0"/>
              </a:rPr>
              <a:t>La estructura es escaneada de múltiples direcciones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17-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6000" contrast="6000"/>
          </a:blip>
          <a:srcRect l="5870" t="5850" r="-500" b="14670"/>
          <a:stretch>
            <a:fillRect/>
          </a:stretch>
        </p:blipFill>
        <p:spPr bwMode="auto">
          <a:xfrm>
            <a:off x="3203848" y="2564904"/>
            <a:ext cx="2579091" cy="3650917"/>
          </a:xfrm>
          <a:prstGeom prst="rect">
            <a:avLst/>
          </a:prstGeom>
          <a:noFill/>
        </p:spPr>
      </p:pic>
      <p:sp>
        <p:nvSpPr>
          <p:cNvPr id="6" name="Rectangle 2"/>
          <p:cNvSpPr txBox="1">
            <a:spLocks noRot="1" noChangeArrowheads="1"/>
          </p:cNvSpPr>
          <p:nvPr/>
        </p:nvSpPr>
        <p:spPr bwMode="white">
          <a:xfrm>
            <a:off x="611560" y="188640"/>
            <a:ext cx="6696744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s-ES" sz="2800" b="1" i="0" u="none" strike="noStrike" kern="0" cap="none" spc="0" normalizeH="0" baseline="0" noProof="0" dirty="0" smtClean="0">
                <a:ln>
                  <a:noFill/>
                </a:ln>
                <a:uLnTx/>
                <a:uFillTx/>
                <a:latin typeface="+mj-lt"/>
                <a:ea typeface="+mj-ea"/>
                <a:cs typeface="+mj-cs"/>
              </a:rPr>
              <a:t>Concepto del Sistema </a:t>
            </a:r>
            <a:r>
              <a:rPr kumimoji="1" lang="es-ES" sz="2800" b="1" i="0" u="none" strike="noStrike" kern="0" cap="none" spc="0" normalizeH="0" baseline="0" noProof="0" dirty="0" err="1" smtClean="0">
                <a:ln>
                  <a:noFill/>
                </a:ln>
                <a:uLnTx/>
                <a:uFillTx/>
                <a:latin typeface="+mj-lt"/>
                <a:ea typeface="+mj-ea"/>
                <a:cs typeface="+mj-cs"/>
              </a:rPr>
              <a:t>Alpha</a:t>
            </a:r>
            <a:r>
              <a:rPr kumimoji="1" lang="es-ES" sz="2800" b="1" i="0" u="none" strike="noStrike" kern="0" cap="none" spc="0" normalizeH="0" baseline="0" noProof="0" dirty="0" smtClean="0">
                <a:ln>
                  <a:noFill/>
                </a:ln>
                <a:uLnTx/>
                <a:uFillTx/>
                <a:latin typeface="+mj-lt"/>
                <a:ea typeface="+mj-ea"/>
                <a:cs typeface="+mj-cs"/>
              </a:rPr>
              <a:t> 6</a:t>
            </a:r>
            <a:endParaRPr kumimoji="1" lang="en-US" altLang="ja-JP" sz="2800" b="1" i="0" u="none" strike="noStrike" kern="0" cap="none" spc="0" normalizeH="0" baseline="0" noProof="0" dirty="0" smtClean="0">
              <a:ln>
                <a:noFill/>
              </a:ln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Rectangle 7"/>
          <p:cNvSpPr txBox="1">
            <a:spLocks noChangeArrowheads="1"/>
          </p:cNvSpPr>
          <p:nvPr/>
        </p:nvSpPr>
        <p:spPr bwMode="white">
          <a:xfrm>
            <a:off x="179512" y="1124744"/>
            <a:ext cx="8853488" cy="1655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7F00"/>
              </a:buClr>
              <a:buSzPct val="85000"/>
              <a:buFont typeface="Wingdings" pitchFamily="2" charset="2"/>
              <a:buNone/>
              <a:tabLst/>
              <a:defRPr/>
            </a:pPr>
            <a:r>
              <a:rPr kumimoji="1" lang="es-ES" altLang="ja-JP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“Sistema </a:t>
            </a:r>
            <a:r>
              <a:rPr kumimoji="1" lang="es-ES" altLang="ja-JP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Doppler</a:t>
            </a:r>
            <a:r>
              <a:rPr kumimoji="1" lang="es-ES" altLang="ja-JP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Color Completo e Compacto”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7F00"/>
              </a:buClr>
              <a:buSzPct val="85000"/>
              <a:buFont typeface="Wingdings" pitchFamily="2" charset="2"/>
              <a:buNone/>
              <a:tabLst/>
              <a:defRPr/>
            </a:pPr>
            <a:r>
              <a:rPr kumimoji="1" lang="es-ES" altLang="ja-JP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Con todas las funciones necesarias para múltiples aplicaciones </a:t>
            </a:r>
            <a:r>
              <a:rPr kumimoji="1" lang="es-ES" altLang="ja-JP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(OB/GY 3D – GI – CV – Pediátrico)</a:t>
            </a:r>
            <a:r>
              <a:rPr kumimoji="1" lang="es-ES" altLang="ja-JP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a nivel general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7F00"/>
              </a:buClr>
              <a:buSzPct val="85000"/>
              <a:buFont typeface="Wingdings" pitchFamily="2" charset="2"/>
              <a:buNone/>
              <a:tabLst/>
              <a:defRPr/>
            </a:pPr>
            <a:endParaRPr kumimoji="1" lang="en-US" altLang="ja-JP" sz="1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07904" y="6237312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Alpha 6</a:t>
            </a:r>
            <a:endParaRPr lang="en-US" sz="1800" b="1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3"/>
          <p:cNvPicPr>
            <a:picLocks noChangeAspect="1" noChangeArrowheads="1"/>
          </p:cNvPicPr>
          <p:nvPr/>
        </p:nvPicPr>
        <p:blipFill>
          <a:blip r:embed="rId3" cstate="print"/>
          <a:srcRect b="12801"/>
          <a:stretch>
            <a:fillRect/>
          </a:stretch>
        </p:blipFill>
        <p:spPr bwMode="auto">
          <a:xfrm>
            <a:off x="679450" y="1957388"/>
            <a:ext cx="7953375" cy="301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CaixaDeTexto 8"/>
          <p:cNvSpPr txBox="1">
            <a:spLocks noChangeArrowheads="1"/>
          </p:cNvSpPr>
          <p:nvPr/>
        </p:nvSpPr>
        <p:spPr bwMode="auto">
          <a:xfrm>
            <a:off x="746125" y="5121275"/>
            <a:ext cx="7742238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5000"/>
              </a:lnSpc>
              <a:spcBef>
                <a:spcPct val="20000"/>
              </a:spcBef>
              <a:buSzPct val="100000"/>
              <a:buFont typeface="Wingdings" pitchFamily="2" charset="2"/>
              <a:buNone/>
            </a:pPr>
            <a:r>
              <a:rPr lang="es-ES" sz="2400" dirty="0" smtClean="0">
                <a:latin typeface="Lucida Sans" pitchFamily="34" charset="0"/>
              </a:rPr>
              <a:t>SCI: </a:t>
            </a:r>
            <a:r>
              <a:rPr lang="es-ES" sz="2400" dirty="0">
                <a:latin typeface="Lucida Sans" pitchFamily="34" charset="0"/>
              </a:rPr>
              <a:t>desactivado                   </a:t>
            </a:r>
            <a:r>
              <a:rPr lang="es-ES" sz="2400" dirty="0" smtClean="0">
                <a:latin typeface="Lucida Sans" pitchFamily="34" charset="0"/>
              </a:rPr>
              <a:t>SCI: </a:t>
            </a:r>
            <a:r>
              <a:rPr lang="es-ES" sz="2400" dirty="0">
                <a:latin typeface="Lucida Sans" pitchFamily="34" charset="0"/>
              </a:rPr>
              <a:t>activado</a:t>
            </a:r>
          </a:p>
          <a:p>
            <a:pPr>
              <a:lnSpc>
                <a:spcPct val="105000"/>
              </a:lnSpc>
              <a:spcBef>
                <a:spcPct val="20000"/>
              </a:spcBef>
              <a:buSzPct val="100000"/>
              <a:buFont typeface="Wingdings" pitchFamily="2" charset="2"/>
              <a:buNone/>
            </a:pPr>
            <a:endParaRPr lang="pt-BR" sz="2400" dirty="0"/>
          </a:p>
        </p:txBody>
      </p:sp>
      <p:sp>
        <p:nvSpPr>
          <p:cNvPr id="5120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dirty="0" smtClean="0">
                <a:effectLst/>
                <a:latin typeface="Lucida Sans" pitchFamily="34" charset="0"/>
                <a:cs typeface="Arial" charset="0"/>
              </a:rPr>
              <a:t>SCI – Spatial Compound Imaging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 cstate="print"/>
          <a:srcRect b="14255"/>
          <a:stretch>
            <a:fillRect/>
          </a:stretch>
        </p:blipFill>
        <p:spPr bwMode="auto">
          <a:xfrm>
            <a:off x="1143000" y="2617788"/>
            <a:ext cx="7019925" cy="266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CaixaDeTexto 7"/>
          <p:cNvSpPr txBox="1">
            <a:spLocks noChangeArrowheads="1"/>
          </p:cNvSpPr>
          <p:nvPr/>
        </p:nvSpPr>
        <p:spPr bwMode="auto">
          <a:xfrm>
            <a:off x="1143000" y="5440363"/>
            <a:ext cx="7531100" cy="787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5000"/>
              </a:lnSpc>
              <a:spcBef>
                <a:spcPct val="20000"/>
              </a:spcBef>
              <a:buSzPct val="100000"/>
              <a:buFont typeface="Wingdings" pitchFamily="2" charset="2"/>
              <a:buNone/>
            </a:pPr>
            <a:r>
              <a:rPr lang="es-ES" sz="2400" dirty="0">
                <a:latin typeface="Lucida Sans" pitchFamily="34" charset="0"/>
              </a:rPr>
              <a:t>Imagen Inicial         </a:t>
            </a:r>
            <a:r>
              <a:rPr lang="es-ES" sz="2400" dirty="0" err="1" smtClean="0">
                <a:latin typeface="Lucida Sans" pitchFamily="34" charset="0"/>
              </a:rPr>
              <a:t>Image</a:t>
            </a:r>
            <a:r>
              <a:rPr lang="es-ES" sz="2400" dirty="0" smtClean="0">
                <a:latin typeface="Lucida Sans" pitchFamily="34" charset="0"/>
              </a:rPr>
              <a:t> </a:t>
            </a:r>
            <a:r>
              <a:rPr lang="es-ES" sz="2400" dirty="0" err="1" smtClean="0">
                <a:latin typeface="Lucida Sans" pitchFamily="34" charset="0"/>
              </a:rPr>
              <a:t>Optimizer</a:t>
            </a:r>
            <a:r>
              <a:rPr lang="es-ES" sz="2400" dirty="0" smtClean="0">
                <a:latin typeface="Lucida Sans" pitchFamily="34" charset="0"/>
              </a:rPr>
              <a:t>: </a:t>
            </a:r>
            <a:r>
              <a:rPr lang="es-ES" sz="2400" dirty="0" err="1" smtClean="0">
                <a:latin typeface="Lucida Sans" pitchFamily="34" charset="0"/>
              </a:rPr>
              <a:t>On</a:t>
            </a:r>
            <a:endParaRPr lang="es-ES" sz="2400" dirty="0">
              <a:latin typeface="Lucida Sans" pitchFamily="34" charset="0"/>
            </a:endParaRPr>
          </a:p>
          <a:p>
            <a:pPr>
              <a:lnSpc>
                <a:spcPct val="105000"/>
              </a:lnSpc>
              <a:spcBef>
                <a:spcPct val="20000"/>
              </a:spcBef>
              <a:buSzPct val="100000"/>
              <a:buFont typeface="Wingdings" pitchFamily="2" charset="2"/>
              <a:buNone/>
            </a:pPr>
            <a:endParaRPr lang="pt-BR" dirty="0"/>
          </a:p>
        </p:txBody>
      </p:sp>
      <p:sp>
        <p:nvSpPr>
          <p:cNvPr id="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Lucida Sans" pitchFamily="34" charset="0"/>
                <a:cs typeface="Arial" pitchFamily="34" charset="0"/>
              </a:rPr>
              <a:t>Image Optimizer</a:t>
            </a:r>
            <a:endParaRPr lang="en-US" dirty="0">
              <a:latin typeface="Lucida Sans" pitchFamily="34" charset="0"/>
              <a:cs typeface="Arial" pitchFamily="34" charset="0"/>
            </a:endParaRPr>
          </a:p>
        </p:txBody>
      </p:sp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1054100" y="1520825"/>
            <a:ext cx="76200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marL="0" lvl="1" indent="3175" algn="l">
              <a:lnSpc>
                <a:spcPct val="105000"/>
              </a:lnSpc>
              <a:spcBef>
                <a:spcPct val="20000"/>
              </a:spcBef>
              <a:buClr>
                <a:srgbClr val="7465DC"/>
              </a:buClr>
              <a:buSzPct val="70000"/>
              <a:buFont typeface="Wingdings" pitchFamily="2" charset="2"/>
              <a:buNone/>
            </a:pPr>
            <a:r>
              <a:rPr lang="es-ES" altLang="en-US" sz="2400" dirty="0">
                <a:latin typeface="Lucida Sans" pitchFamily="34" charset="0"/>
              </a:rPr>
              <a:t>Ajuste Automático de Ganancia y S</a:t>
            </a:r>
            <a:r>
              <a:rPr lang="es-ES" altLang="ja-JP" sz="2400" dirty="0">
                <a:latin typeface="Lucida Sans" pitchFamily="34" charset="0"/>
              </a:rPr>
              <a:t>TC</a:t>
            </a:r>
            <a:r>
              <a:rPr lang="es-ES" altLang="ja-JP" sz="3000" dirty="0">
                <a:latin typeface="Arial" charset="0"/>
              </a:rPr>
              <a:t>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 cstate="print"/>
          <a:srcRect b="13165"/>
          <a:stretch>
            <a:fillRect/>
          </a:stretch>
        </p:blipFill>
        <p:spPr bwMode="auto">
          <a:xfrm>
            <a:off x="2112963" y="4144963"/>
            <a:ext cx="5508625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CaixaDeTexto 6"/>
          <p:cNvSpPr txBox="1">
            <a:spLocks noChangeArrowheads="1"/>
          </p:cNvSpPr>
          <p:nvPr/>
        </p:nvSpPr>
        <p:spPr bwMode="auto">
          <a:xfrm>
            <a:off x="1195388" y="6232525"/>
            <a:ext cx="7234237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5000"/>
              </a:lnSpc>
              <a:spcBef>
                <a:spcPct val="20000"/>
              </a:spcBef>
              <a:buSzPct val="100000"/>
              <a:buFont typeface="Wingdings" pitchFamily="2" charset="2"/>
              <a:buNone/>
            </a:pPr>
            <a:r>
              <a:rPr lang="es-ES" sz="1600">
                <a:latin typeface="Lucida Sans" pitchFamily="34" charset="0"/>
              </a:rPr>
              <a:t>Imagen Linear Normal           Imagen Trapezoidal</a:t>
            </a:r>
          </a:p>
          <a:p>
            <a:pPr>
              <a:lnSpc>
                <a:spcPct val="105000"/>
              </a:lnSpc>
              <a:spcBef>
                <a:spcPct val="20000"/>
              </a:spcBef>
              <a:buSzPct val="100000"/>
              <a:buFont typeface="Wingdings" pitchFamily="2" charset="2"/>
              <a:buNone/>
            </a:pPr>
            <a:endParaRPr lang="es-ES">
              <a:latin typeface="Lucida Sans" pitchFamily="34" charset="0"/>
            </a:endParaRPr>
          </a:p>
        </p:txBody>
      </p:sp>
      <p:sp>
        <p:nvSpPr>
          <p:cNvPr id="5734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85800" y="214313"/>
            <a:ext cx="6600825" cy="801687"/>
          </a:xfrm>
        </p:spPr>
        <p:txBody>
          <a:bodyPr/>
          <a:lstStyle/>
          <a:p>
            <a:pPr eaLnBrk="1" hangingPunct="1">
              <a:defRPr/>
            </a:pPr>
            <a:r>
              <a:rPr lang="es-E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Arial" pitchFamily="34" charset="0"/>
              </a:rPr>
              <a:t>Imagen Trapezoidal</a:t>
            </a:r>
          </a:p>
        </p:txBody>
      </p:sp>
      <p:sp>
        <p:nvSpPr>
          <p:cNvPr id="53254" name="Text Box 32"/>
          <p:cNvSpPr txBox="1">
            <a:spLocks noChangeArrowheads="1"/>
          </p:cNvSpPr>
          <p:nvPr/>
        </p:nvSpPr>
        <p:spPr bwMode="auto">
          <a:xfrm>
            <a:off x="4135438" y="3429000"/>
            <a:ext cx="4222750" cy="276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altLang="ja-JP" sz="1200" dirty="0"/>
              <a:t>Sectorial             Linear             Sectorial</a:t>
            </a:r>
          </a:p>
        </p:txBody>
      </p:sp>
      <p:sp>
        <p:nvSpPr>
          <p:cNvPr id="53255" name="AutoShape 29"/>
          <p:cNvSpPr>
            <a:spLocks/>
          </p:cNvSpPr>
          <p:nvPr/>
        </p:nvSpPr>
        <p:spPr bwMode="auto">
          <a:xfrm rot="-5400000">
            <a:off x="6180931" y="2667794"/>
            <a:ext cx="147638" cy="1460500"/>
          </a:xfrm>
          <a:prstGeom prst="leftBrace">
            <a:avLst>
              <a:gd name="adj1" fmla="val 59675"/>
              <a:gd name="adj2" fmla="val 49412"/>
            </a:avLst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56" name="AutoShape 30"/>
          <p:cNvSpPr>
            <a:spLocks/>
          </p:cNvSpPr>
          <p:nvPr/>
        </p:nvSpPr>
        <p:spPr bwMode="auto">
          <a:xfrm rot="-5400000">
            <a:off x="5033963" y="2978150"/>
            <a:ext cx="127000" cy="831850"/>
          </a:xfrm>
          <a:prstGeom prst="leftBrace">
            <a:avLst>
              <a:gd name="adj1" fmla="val 39512"/>
              <a:gd name="adj2" fmla="val 49412"/>
            </a:avLst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57" name="AutoShape 31"/>
          <p:cNvSpPr>
            <a:spLocks/>
          </p:cNvSpPr>
          <p:nvPr/>
        </p:nvSpPr>
        <p:spPr bwMode="auto">
          <a:xfrm rot="-5400000">
            <a:off x="7346156" y="2971007"/>
            <a:ext cx="128587" cy="831850"/>
          </a:xfrm>
          <a:prstGeom prst="leftBrace">
            <a:avLst>
              <a:gd name="adj1" fmla="val 39025"/>
              <a:gd name="adj2" fmla="val 49412"/>
            </a:avLst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60" name="Line 4"/>
          <p:cNvSpPr>
            <a:spLocks noChangeShapeType="1"/>
          </p:cNvSpPr>
          <p:nvPr/>
        </p:nvSpPr>
        <p:spPr bwMode="auto">
          <a:xfrm>
            <a:off x="5532116" y="1525360"/>
            <a:ext cx="0" cy="174806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61" name="Line 5"/>
          <p:cNvSpPr>
            <a:spLocks noChangeShapeType="1"/>
          </p:cNvSpPr>
          <p:nvPr/>
        </p:nvSpPr>
        <p:spPr bwMode="auto">
          <a:xfrm>
            <a:off x="5771567" y="1524534"/>
            <a:ext cx="0" cy="174806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62" name="Line 6"/>
          <p:cNvSpPr>
            <a:spLocks noChangeShapeType="1"/>
          </p:cNvSpPr>
          <p:nvPr/>
        </p:nvSpPr>
        <p:spPr bwMode="auto">
          <a:xfrm>
            <a:off x="5641580" y="1518754"/>
            <a:ext cx="0" cy="174806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63" name="Line 7"/>
          <p:cNvSpPr>
            <a:spLocks noChangeShapeType="1"/>
          </p:cNvSpPr>
          <p:nvPr/>
        </p:nvSpPr>
        <p:spPr bwMode="auto">
          <a:xfrm>
            <a:off x="5892434" y="1524534"/>
            <a:ext cx="0" cy="174806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64" name="Line 8"/>
          <p:cNvSpPr>
            <a:spLocks noChangeShapeType="1"/>
          </p:cNvSpPr>
          <p:nvPr/>
        </p:nvSpPr>
        <p:spPr bwMode="auto">
          <a:xfrm>
            <a:off x="6012158" y="1524534"/>
            <a:ext cx="0" cy="174806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65" name="Line 9"/>
          <p:cNvSpPr>
            <a:spLocks noChangeShapeType="1"/>
          </p:cNvSpPr>
          <p:nvPr/>
        </p:nvSpPr>
        <p:spPr bwMode="auto">
          <a:xfrm>
            <a:off x="6117060" y="1519580"/>
            <a:ext cx="0" cy="174806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66" name="Line 10"/>
          <p:cNvSpPr>
            <a:spLocks noChangeShapeType="1"/>
          </p:cNvSpPr>
          <p:nvPr/>
        </p:nvSpPr>
        <p:spPr bwMode="auto">
          <a:xfrm>
            <a:off x="6356511" y="1518754"/>
            <a:ext cx="0" cy="174806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67" name="Line 11"/>
          <p:cNvSpPr>
            <a:spLocks noChangeShapeType="1"/>
          </p:cNvSpPr>
          <p:nvPr/>
        </p:nvSpPr>
        <p:spPr bwMode="auto">
          <a:xfrm>
            <a:off x="6226524" y="1512974"/>
            <a:ext cx="0" cy="174806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68" name="Line 12"/>
          <p:cNvSpPr>
            <a:spLocks noChangeShapeType="1"/>
          </p:cNvSpPr>
          <p:nvPr/>
        </p:nvSpPr>
        <p:spPr bwMode="auto">
          <a:xfrm>
            <a:off x="6477378" y="1518754"/>
            <a:ext cx="0" cy="174806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69" name="Line 13"/>
          <p:cNvSpPr>
            <a:spLocks noChangeShapeType="1"/>
          </p:cNvSpPr>
          <p:nvPr/>
        </p:nvSpPr>
        <p:spPr bwMode="auto">
          <a:xfrm>
            <a:off x="6597103" y="1518754"/>
            <a:ext cx="0" cy="174806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70" name="Line 14"/>
          <p:cNvSpPr>
            <a:spLocks noChangeShapeType="1"/>
          </p:cNvSpPr>
          <p:nvPr/>
        </p:nvSpPr>
        <p:spPr bwMode="auto">
          <a:xfrm>
            <a:off x="6717970" y="1525360"/>
            <a:ext cx="0" cy="174806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71" name="Line 15"/>
          <p:cNvSpPr>
            <a:spLocks noChangeShapeType="1"/>
          </p:cNvSpPr>
          <p:nvPr/>
        </p:nvSpPr>
        <p:spPr bwMode="auto">
          <a:xfrm>
            <a:off x="6838835" y="1525360"/>
            <a:ext cx="0" cy="174806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72" name="Line 16"/>
          <p:cNvSpPr>
            <a:spLocks noChangeShapeType="1"/>
          </p:cNvSpPr>
          <p:nvPr/>
        </p:nvSpPr>
        <p:spPr bwMode="auto">
          <a:xfrm>
            <a:off x="6958561" y="1525360"/>
            <a:ext cx="0" cy="174806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4689475" y="1495633"/>
            <a:ext cx="852902" cy="1756322"/>
            <a:chOff x="1378" y="1554"/>
            <a:chExt cx="748" cy="2127"/>
          </a:xfrm>
        </p:grpSpPr>
        <p:sp>
          <p:nvSpPr>
            <p:cNvPr id="53281" name="Line 18"/>
            <p:cNvSpPr>
              <a:spLocks noChangeShapeType="1"/>
            </p:cNvSpPr>
            <p:nvPr/>
          </p:nvSpPr>
          <p:spPr bwMode="auto">
            <a:xfrm flipH="1">
              <a:off x="1378" y="1581"/>
              <a:ext cx="738" cy="201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82" name="Line 19"/>
            <p:cNvSpPr>
              <a:spLocks noChangeShapeType="1"/>
            </p:cNvSpPr>
            <p:nvPr/>
          </p:nvSpPr>
          <p:spPr bwMode="auto">
            <a:xfrm flipH="1">
              <a:off x="1502" y="1555"/>
              <a:ext cx="624" cy="2078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83" name="Line 20"/>
            <p:cNvSpPr>
              <a:spLocks noChangeShapeType="1"/>
            </p:cNvSpPr>
            <p:nvPr/>
          </p:nvSpPr>
          <p:spPr bwMode="auto">
            <a:xfrm flipH="1">
              <a:off x="1647" y="1563"/>
              <a:ext cx="478" cy="208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84" name="Line 21"/>
            <p:cNvSpPr>
              <a:spLocks noChangeShapeType="1"/>
            </p:cNvSpPr>
            <p:nvPr/>
          </p:nvSpPr>
          <p:spPr bwMode="auto">
            <a:xfrm flipH="1">
              <a:off x="1793" y="1579"/>
              <a:ext cx="323" cy="209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85" name="Line 22"/>
            <p:cNvSpPr>
              <a:spLocks noChangeShapeType="1"/>
            </p:cNvSpPr>
            <p:nvPr/>
          </p:nvSpPr>
          <p:spPr bwMode="auto">
            <a:xfrm flipH="1">
              <a:off x="1946" y="1554"/>
              <a:ext cx="169" cy="2127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23"/>
          <p:cNvGrpSpPr>
            <a:grpSpLocks/>
          </p:cNvGrpSpPr>
          <p:nvPr/>
        </p:nvGrpSpPr>
        <p:grpSpPr bwMode="auto">
          <a:xfrm flipH="1">
            <a:off x="6956280" y="1515451"/>
            <a:ext cx="885970" cy="1756322"/>
            <a:chOff x="1378" y="1554"/>
            <a:chExt cx="748" cy="2127"/>
          </a:xfrm>
        </p:grpSpPr>
        <p:sp>
          <p:nvSpPr>
            <p:cNvPr id="53276" name="Line 24"/>
            <p:cNvSpPr>
              <a:spLocks noChangeShapeType="1"/>
            </p:cNvSpPr>
            <p:nvPr/>
          </p:nvSpPr>
          <p:spPr bwMode="auto">
            <a:xfrm flipH="1">
              <a:off x="1378" y="1581"/>
              <a:ext cx="738" cy="201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77" name="Line 25"/>
            <p:cNvSpPr>
              <a:spLocks noChangeShapeType="1"/>
            </p:cNvSpPr>
            <p:nvPr/>
          </p:nvSpPr>
          <p:spPr bwMode="auto">
            <a:xfrm flipH="1">
              <a:off x="1502" y="1555"/>
              <a:ext cx="624" cy="2078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78" name="Line 26"/>
            <p:cNvSpPr>
              <a:spLocks noChangeShapeType="1"/>
            </p:cNvSpPr>
            <p:nvPr/>
          </p:nvSpPr>
          <p:spPr bwMode="auto">
            <a:xfrm flipH="1">
              <a:off x="1647" y="1563"/>
              <a:ext cx="478" cy="208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79" name="Line 27"/>
            <p:cNvSpPr>
              <a:spLocks noChangeShapeType="1"/>
            </p:cNvSpPr>
            <p:nvPr/>
          </p:nvSpPr>
          <p:spPr bwMode="auto">
            <a:xfrm flipH="1">
              <a:off x="1793" y="1579"/>
              <a:ext cx="323" cy="209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80" name="Line 28"/>
            <p:cNvSpPr>
              <a:spLocks noChangeShapeType="1"/>
            </p:cNvSpPr>
            <p:nvPr/>
          </p:nvSpPr>
          <p:spPr bwMode="auto">
            <a:xfrm flipH="1">
              <a:off x="1946" y="1554"/>
              <a:ext cx="169" cy="2127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3275" name="Rectangle 33"/>
          <p:cNvSpPr>
            <a:spLocks noChangeArrowheads="1"/>
          </p:cNvSpPr>
          <p:nvPr/>
        </p:nvSpPr>
        <p:spPr bwMode="auto">
          <a:xfrm>
            <a:off x="5413530" y="1428750"/>
            <a:ext cx="1673878" cy="87527"/>
          </a:xfrm>
          <a:prstGeom prst="rect">
            <a:avLst/>
          </a:prstGeom>
          <a:solidFill>
            <a:srgbClr val="CCCCFF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59" name="Rectangle 37"/>
          <p:cNvSpPr>
            <a:spLocks noChangeArrowheads="1"/>
          </p:cNvSpPr>
          <p:nvPr/>
        </p:nvSpPr>
        <p:spPr bwMode="auto">
          <a:xfrm>
            <a:off x="423863" y="1538288"/>
            <a:ext cx="4572000" cy="135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l">
              <a:spcBef>
                <a:spcPct val="20000"/>
              </a:spcBef>
              <a:buClr>
                <a:srgbClr val="FF7F00"/>
              </a:buClr>
              <a:buSzPct val="85000"/>
              <a:buFont typeface="Wingdings" pitchFamily="2" charset="2"/>
              <a:buChar char="l"/>
            </a:pPr>
            <a:r>
              <a:rPr lang="en-US" altLang="ja-JP" sz="2000" dirty="0"/>
              <a:t>Trapezoidal Scan </a:t>
            </a:r>
          </a:p>
          <a:p>
            <a:pPr marL="742950" lvl="1" indent="-285750" algn="l">
              <a:spcBef>
                <a:spcPct val="20000"/>
              </a:spcBef>
              <a:buClr>
                <a:srgbClr val="7465DC"/>
              </a:buClr>
              <a:buSzPct val="70000"/>
              <a:buFont typeface="Wingdings" pitchFamily="2" charset="2"/>
              <a:buChar char="l"/>
            </a:pPr>
            <a:r>
              <a:rPr lang="es-ES" sz="2000" dirty="0"/>
              <a:t>Híbrido de Escaneo linear y sectorial</a:t>
            </a:r>
            <a:br>
              <a:rPr lang="es-ES" sz="2000" dirty="0"/>
            </a:br>
            <a:endParaRPr lang="en-US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4716016" y="4869160"/>
            <a:ext cx="2824162" cy="2162175"/>
            <a:chOff x="2544" y="1824"/>
            <a:chExt cx="2064" cy="1680"/>
          </a:xfrm>
        </p:grpSpPr>
        <p:pic>
          <p:nvPicPr>
            <p:cNvPr id="54297" name="Picture 7" descr="BC_glay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44" y="1824"/>
              <a:ext cx="2064" cy="1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4298" name="Rectangle 8"/>
            <p:cNvSpPr>
              <a:spLocks noChangeArrowheads="1"/>
            </p:cNvSpPr>
            <p:nvPr/>
          </p:nvSpPr>
          <p:spPr bwMode="auto">
            <a:xfrm>
              <a:off x="2728" y="2008"/>
              <a:ext cx="1601" cy="1228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105000"/>
                </a:lnSpc>
                <a:spcBef>
                  <a:spcPct val="20000"/>
                </a:spcBef>
                <a:buSzPct val="100000"/>
                <a:buFont typeface="Wingdings" pitchFamily="2" charset="2"/>
                <a:buNone/>
              </a:pPr>
              <a:endParaRPr lang="en-US"/>
            </a:p>
          </p:txBody>
        </p:sp>
      </p:grpSp>
      <p:pic>
        <p:nvPicPr>
          <p:cNvPr id="54296" name="Picture 18" descr="MSK__0003"/>
          <p:cNvPicPr>
            <a:picLocks noChangeAspect="1" noChangeArrowheads="1"/>
          </p:cNvPicPr>
          <p:nvPr/>
        </p:nvPicPr>
        <p:blipFill>
          <a:blip r:embed="rId4" cstate="print"/>
          <a:srcRect t="8888" r="12222" b="15556"/>
          <a:stretch>
            <a:fillRect/>
          </a:stretch>
        </p:blipFill>
        <p:spPr bwMode="auto">
          <a:xfrm>
            <a:off x="4974864" y="5238928"/>
            <a:ext cx="2165325" cy="131468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sp>
        <p:nvSpPr>
          <p:cNvPr id="7843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85800" y="214313"/>
            <a:ext cx="6600825" cy="801687"/>
          </a:xfrm>
        </p:spPr>
        <p:txBody>
          <a:bodyPr/>
          <a:lstStyle/>
          <a:p>
            <a:pPr eaLnBrk="1" hangingPunct="1">
              <a:defRPr/>
            </a:pPr>
            <a:r>
              <a:rPr lang="es-ES" altLang="ja-JP" dirty="0" smtClean="0"/>
              <a:t>EFV – Extended </a:t>
            </a:r>
            <a:r>
              <a:rPr lang="es-ES" altLang="ja-JP" dirty="0" err="1" smtClean="0"/>
              <a:t>Field</a:t>
            </a:r>
            <a:r>
              <a:rPr lang="es-ES" altLang="ja-JP" dirty="0" smtClean="0"/>
              <a:t> of View</a:t>
            </a:r>
          </a:p>
        </p:txBody>
      </p:sp>
      <p:sp>
        <p:nvSpPr>
          <p:cNvPr id="54276" name="Rectangle 3"/>
          <p:cNvSpPr>
            <a:spLocks noGrp="1" noChangeArrowheads="1"/>
          </p:cNvSpPr>
          <p:nvPr>
            <p:ph idx="1"/>
          </p:nvPr>
        </p:nvSpPr>
        <p:spPr>
          <a:xfrm>
            <a:off x="539552" y="1268760"/>
            <a:ext cx="6550496" cy="4800600"/>
          </a:xfrm>
        </p:spPr>
        <p:txBody>
          <a:bodyPr/>
          <a:lstStyle/>
          <a:p>
            <a:pPr eaLnBrk="1" hangingPunct="1"/>
            <a:r>
              <a:rPr lang="es-ES" altLang="ja-JP" sz="1800" dirty="0" smtClean="0"/>
              <a:t>En EFV, la sonda es movida lentamente para construir una imagen de una amplia área de lo cuerpo.</a:t>
            </a:r>
          </a:p>
          <a:p>
            <a:pPr eaLnBrk="1" hangingPunct="1"/>
            <a:r>
              <a:rPr lang="es-ES" sz="1800" dirty="0" smtClean="0">
                <a:ea typeface="ＭＳ Ｐ明朝" pitchFamily="18" charset="-128"/>
              </a:rPr>
              <a:t>EFV Color permite ver los vasos en los miembros superiores e inferiores continuamente en vez de visualizar en fragmentos. </a:t>
            </a:r>
            <a:endParaRPr lang="es-ES" altLang="ja-JP" sz="1800" dirty="0" smtClean="0"/>
          </a:p>
          <a:p>
            <a:pPr eaLnBrk="1" hangingPunct="1"/>
            <a:r>
              <a:rPr lang="es-ES" sz="1800" dirty="0" smtClean="0">
                <a:latin typeface="Arial" charset="0"/>
                <a:cs typeface="Arial" charset="0"/>
              </a:rPr>
              <a:t>Es posible hacer mediciones en una imagen EFV de lo modo B.</a:t>
            </a:r>
            <a:endParaRPr lang="es-ES" altLang="ja-JP" sz="1800" dirty="0" smtClean="0"/>
          </a:p>
        </p:txBody>
      </p:sp>
      <p:pic>
        <p:nvPicPr>
          <p:cNvPr id="54278" name="Picture 22" descr="Leg2_5411fusionのコピー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81763" y="2133600"/>
            <a:ext cx="2305050" cy="460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27"/>
          <p:cNvGrpSpPr>
            <a:grpSpLocks/>
          </p:cNvGrpSpPr>
          <p:nvPr/>
        </p:nvGrpSpPr>
        <p:grpSpPr bwMode="auto">
          <a:xfrm>
            <a:off x="2163763" y="4768850"/>
            <a:ext cx="2662237" cy="2166938"/>
            <a:chOff x="1363" y="3004"/>
            <a:chExt cx="1677" cy="1365"/>
          </a:xfrm>
        </p:grpSpPr>
        <p:grpSp>
          <p:nvGrpSpPr>
            <p:cNvPr id="5" name="Group 12"/>
            <p:cNvGrpSpPr>
              <a:grpSpLocks/>
            </p:cNvGrpSpPr>
            <p:nvPr/>
          </p:nvGrpSpPr>
          <p:grpSpPr bwMode="auto">
            <a:xfrm>
              <a:off x="1363" y="3004"/>
              <a:ext cx="1677" cy="1365"/>
              <a:chOff x="2544" y="1824"/>
              <a:chExt cx="2064" cy="1680"/>
            </a:xfrm>
          </p:grpSpPr>
          <p:pic>
            <p:nvPicPr>
              <p:cNvPr id="54293" name="Picture 13" descr="BC_glay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544" y="1824"/>
                <a:ext cx="2064" cy="16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4294" name="Rectangle 14"/>
              <p:cNvSpPr>
                <a:spLocks noChangeArrowheads="1"/>
              </p:cNvSpPr>
              <p:nvPr/>
            </p:nvSpPr>
            <p:spPr bwMode="auto">
              <a:xfrm>
                <a:off x="2728" y="2008"/>
                <a:ext cx="1601" cy="1228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105000"/>
                  </a:lnSpc>
                  <a:spcBef>
                    <a:spcPct val="20000"/>
                  </a:spcBef>
                  <a:buSzPct val="100000"/>
                  <a:buFont typeface="Wingdings" pitchFamily="2" charset="2"/>
                  <a:buNone/>
                </a:pPr>
                <a:endParaRPr lang="en-US"/>
              </a:p>
            </p:txBody>
          </p:sp>
        </p:grpSp>
        <p:pic>
          <p:nvPicPr>
            <p:cNvPr id="54292" name="Picture 24" descr="08302005_20050830__0005"/>
            <p:cNvPicPr>
              <a:picLocks noChangeAspect="1" noChangeArrowheads="1"/>
            </p:cNvPicPr>
            <p:nvPr/>
          </p:nvPicPr>
          <p:blipFill>
            <a:blip r:embed="rId6" cstate="print"/>
            <a:srcRect t="12122" r="12122" b="11111"/>
            <a:stretch>
              <a:fillRect/>
            </a:stretch>
          </p:blipFill>
          <p:spPr bwMode="auto">
            <a:xfrm>
              <a:off x="1562" y="3231"/>
              <a:ext cx="1240" cy="812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</p:pic>
      </p:grpSp>
      <p:grpSp>
        <p:nvGrpSpPr>
          <p:cNvPr id="6" name="Group 29"/>
          <p:cNvGrpSpPr>
            <a:grpSpLocks/>
          </p:cNvGrpSpPr>
          <p:nvPr/>
        </p:nvGrpSpPr>
        <p:grpSpPr bwMode="auto">
          <a:xfrm>
            <a:off x="2981325" y="3476625"/>
            <a:ext cx="2662238" cy="2166938"/>
            <a:chOff x="1772" y="2156"/>
            <a:chExt cx="1677" cy="1365"/>
          </a:xfrm>
        </p:grpSpPr>
        <p:grpSp>
          <p:nvGrpSpPr>
            <p:cNvPr id="7" name="Group 9"/>
            <p:cNvGrpSpPr>
              <a:grpSpLocks/>
            </p:cNvGrpSpPr>
            <p:nvPr/>
          </p:nvGrpSpPr>
          <p:grpSpPr bwMode="auto">
            <a:xfrm>
              <a:off x="1772" y="2156"/>
              <a:ext cx="1677" cy="1365"/>
              <a:chOff x="2544" y="1824"/>
              <a:chExt cx="2064" cy="1680"/>
            </a:xfrm>
          </p:grpSpPr>
          <p:pic>
            <p:nvPicPr>
              <p:cNvPr id="54289" name="Picture 10" descr="BC_glay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544" y="1824"/>
                <a:ext cx="2064" cy="16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4290" name="Rectangle 11"/>
              <p:cNvSpPr>
                <a:spLocks noChangeArrowheads="1"/>
              </p:cNvSpPr>
              <p:nvPr/>
            </p:nvSpPr>
            <p:spPr bwMode="auto">
              <a:xfrm>
                <a:off x="2728" y="2008"/>
                <a:ext cx="1601" cy="1228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105000"/>
                  </a:lnSpc>
                  <a:spcBef>
                    <a:spcPct val="20000"/>
                  </a:spcBef>
                  <a:buSzPct val="100000"/>
                  <a:buFont typeface="Wingdings" pitchFamily="2" charset="2"/>
                  <a:buNone/>
                </a:pPr>
                <a:endParaRPr lang="en-US"/>
              </a:p>
            </p:txBody>
          </p:sp>
        </p:grpSp>
        <p:pic>
          <p:nvPicPr>
            <p:cNvPr id="54288" name="Picture 25" descr="123_20041003__0005"/>
            <p:cNvPicPr>
              <a:picLocks noChangeAspect="1" noChangeArrowheads="1"/>
            </p:cNvPicPr>
            <p:nvPr/>
          </p:nvPicPr>
          <p:blipFill>
            <a:blip r:embed="rId7" cstate="print"/>
            <a:srcRect t="12122" r="9091" b="11111"/>
            <a:stretch>
              <a:fillRect/>
            </a:stretch>
          </p:blipFill>
          <p:spPr bwMode="auto">
            <a:xfrm>
              <a:off x="2001" y="2397"/>
              <a:ext cx="1203" cy="762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</p:pic>
      </p:grpSp>
      <p:grpSp>
        <p:nvGrpSpPr>
          <p:cNvPr id="8" name="Group 30"/>
          <p:cNvGrpSpPr>
            <a:grpSpLocks/>
          </p:cNvGrpSpPr>
          <p:nvPr/>
        </p:nvGrpSpPr>
        <p:grpSpPr bwMode="auto">
          <a:xfrm>
            <a:off x="571500" y="3454400"/>
            <a:ext cx="2662238" cy="2166938"/>
            <a:chOff x="254" y="2142"/>
            <a:chExt cx="1677" cy="1365"/>
          </a:xfrm>
        </p:grpSpPr>
        <p:grpSp>
          <p:nvGrpSpPr>
            <p:cNvPr id="9" name="Group 6"/>
            <p:cNvGrpSpPr>
              <a:grpSpLocks/>
            </p:cNvGrpSpPr>
            <p:nvPr/>
          </p:nvGrpSpPr>
          <p:grpSpPr bwMode="auto">
            <a:xfrm>
              <a:off x="254" y="2142"/>
              <a:ext cx="1677" cy="1365"/>
              <a:chOff x="2544" y="1824"/>
              <a:chExt cx="2064" cy="1680"/>
            </a:xfrm>
          </p:grpSpPr>
          <p:pic>
            <p:nvPicPr>
              <p:cNvPr id="54285" name="Picture 7" descr="BC_glay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544" y="1824"/>
                <a:ext cx="2064" cy="16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4286" name="Rectangle 8"/>
              <p:cNvSpPr>
                <a:spLocks noChangeArrowheads="1"/>
              </p:cNvSpPr>
              <p:nvPr/>
            </p:nvSpPr>
            <p:spPr bwMode="auto">
              <a:xfrm>
                <a:off x="2728" y="2008"/>
                <a:ext cx="1601" cy="1228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105000"/>
                  </a:lnSpc>
                  <a:spcBef>
                    <a:spcPct val="20000"/>
                  </a:spcBef>
                  <a:buSzPct val="100000"/>
                  <a:buFont typeface="Wingdings" pitchFamily="2" charset="2"/>
                  <a:buNone/>
                </a:pPr>
                <a:endParaRPr lang="en-US"/>
              </a:p>
            </p:txBody>
          </p:sp>
        </p:grpSp>
        <p:pic>
          <p:nvPicPr>
            <p:cNvPr id="54284" name="Picture 26" descr="A7v2_EFV"/>
            <p:cNvPicPr>
              <a:picLocks noChangeAspect="1" noChangeArrowheads="1"/>
            </p:cNvPicPr>
            <p:nvPr/>
          </p:nvPicPr>
          <p:blipFill>
            <a:blip r:embed="rId8" cstate="print"/>
            <a:srcRect t="8081" b="11111"/>
            <a:stretch>
              <a:fillRect/>
            </a:stretch>
          </p:blipFill>
          <p:spPr bwMode="auto">
            <a:xfrm>
              <a:off x="423" y="2370"/>
              <a:ext cx="1272" cy="7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Resultado de un ajuste de velocidad del sonido</a:t>
            </a:r>
            <a:endParaRPr lang="ja-JP" altLang="en-US" dirty="0">
              <a:solidFill>
                <a:srgbClr val="000000"/>
              </a:solidFill>
            </a:endParaRPr>
          </a:p>
        </p:txBody>
      </p:sp>
      <p:pic>
        <p:nvPicPr>
          <p:cNvPr id="1388548" name="Picture 4" descr="153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3425" y="2205038"/>
            <a:ext cx="3816350" cy="3549650"/>
          </a:xfrm>
          <a:prstGeom prst="rect">
            <a:avLst/>
          </a:prstGeom>
          <a:noFill/>
        </p:spPr>
      </p:pic>
      <p:pic>
        <p:nvPicPr>
          <p:cNvPr id="1388549" name="Picture 5" descr="144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205038"/>
            <a:ext cx="3816350" cy="3549650"/>
          </a:xfrm>
          <a:prstGeom prst="rect">
            <a:avLst/>
          </a:prstGeom>
          <a:noFill/>
        </p:spPr>
      </p:pic>
      <p:sp>
        <p:nvSpPr>
          <p:cNvPr id="1388550" name="Text Box 6"/>
          <p:cNvSpPr txBox="1">
            <a:spLocks noChangeArrowheads="1"/>
          </p:cNvSpPr>
          <p:nvPr/>
        </p:nvSpPr>
        <p:spPr bwMode="auto">
          <a:xfrm>
            <a:off x="179388" y="1700213"/>
            <a:ext cx="9144000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600" dirty="0" smtClean="0"/>
              <a:t>Ajustar</a:t>
            </a:r>
            <a:r>
              <a:rPr lang="es-ES" sz="1600" dirty="0"/>
              <a:t> la velocidad del sonido para el cálculo de del retraso </a:t>
            </a:r>
            <a:r>
              <a:rPr lang="es-ES" sz="1600" dirty="0" smtClean="0"/>
              <a:t>del </a:t>
            </a:r>
            <a:r>
              <a:rPr lang="es-ES" sz="1600" dirty="0"/>
              <a:t>foco de recepción</a:t>
            </a:r>
            <a:endParaRPr lang="ja-JP" altLang="en-US" sz="1600" dirty="0">
              <a:solidFill>
                <a:srgbClr val="000000"/>
              </a:solidFill>
            </a:endParaRPr>
          </a:p>
        </p:txBody>
      </p:sp>
      <p:sp>
        <p:nvSpPr>
          <p:cNvPr id="1388551" name="Text Box 7"/>
          <p:cNvSpPr txBox="1">
            <a:spLocks noChangeArrowheads="1"/>
          </p:cNvSpPr>
          <p:nvPr/>
        </p:nvSpPr>
        <p:spPr bwMode="auto">
          <a:xfrm>
            <a:off x="860425" y="5805488"/>
            <a:ext cx="3529013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600" dirty="0" err="1" smtClean="0"/>
              <a:t>Velocidad</a:t>
            </a:r>
            <a:r>
              <a:rPr lang="en-US" altLang="ja-JP" sz="1600" dirty="0" smtClean="0"/>
              <a:t> del </a:t>
            </a:r>
            <a:r>
              <a:rPr lang="en-US" altLang="ja-JP" sz="1600" dirty="0" err="1" smtClean="0"/>
              <a:t>Sonido</a:t>
            </a:r>
            <a:r>
              <a:rPr lang="en-US" altLang="ja-JP" sz="1600" dirty="0" smtClean="0"/>
              <a:t>= 1530m/s</a:t>
            </a:r>
            <a:endParaRPr lang="ja-JP" altLang="en-US" sz="1600" dirty="0"/>
          </a:p>
        </p:txBody>
      </p:sp>
      <p:pic>
        <p:nvPicPr>
          <p:cNvPr id="1388553" name="Picture 9" descr="16_SoundVel_menu"/>
          <p:cNvPicPr>
            <a:picLocks noChangeAspect="1" noChangeArrowheads="1"/>
          </p:cNvPicPr>
          <p:nvPr/>
        </p:nvPicPr>
        <p:blipFill>
          <a:blip r:embed="rId5" cstate="print"/>
          <a:srcRect l="81491" t="79980" r="1997" b="5373"/>
          <a:stretch>
            <a:fillRect/>
          </a:stretch>
        </p:blipFill>
        <p:spPr bwMode="auto">
          <a:xfrm>
            <a:off x="3489325" y="5084763"/>
            <a:ext cx="1004888" cy="668337"/>
          </a:xfrm>
          <a:prstGeom prst="rect">
            <a:avLst/>
          </a:prstGeom>
          <a:noFill/>
        </p:spPr>
      </p:pic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7361238" y="5089525"/>
            <a:ext cx="1004887" cy="668338"/>
            <a:chOff x="4493" y="2810"/>
            <a:chExt cx="633" cy="421"/>
          </a:xfrm>
        </p:grpSpPr>
        <p:pic>
          <p:nvPicPr>
            <p:cNvPr id="1388555" name="Picture 11" descr="16_SoundVel_menu"/>
            <p:cNvPicPr>
              <a:picLocks noChangeAspect="1" noChangeArrowheads="1"/>
            </p:cNvPicPr>
            <p:nvPr/>
          </p:nvPicPr>
          <p:blipFill>
            <a:blip r:embed="rId5" cstate="print"/>
            <a:srcRect l="81491" t="79980" r="1997" b="5373"/>
            <a:stretch>
              <a:fillRect/>
            </a:stretch>
          </p:blipFill>
          <p:spPr bwMode="auto">
            <a:xfrm>
              <a:off x="4493" y="2810"/>
              <a:ext cx="633" cy="421"/>
            </a:xfrm>
            <a:prstGeom prst="rect">
              <a:avLst/>
            </a:prstGeom>
            <a:noFill/>
          </p:spPr>
        </p:pic>
        <p:sp>
          <p:nvSpPr>
            <p:cNvPr id="1388556" name="Rectangle 12"/>
            <p:cNvSpPr>
              <a:spLocks noChangeArrowheads="1"/>
            </p:cNvSpPr>
            <p:nvPr/>
          </p:nvSpPr>
          <p:spPr bwMode="auto">
            <a:xfrm>
              <a:off x="4686" y="3086"/>
              <a:ext cx="225" cy="88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72000" tIns="72000" rIns="72000" bIns="72000" anchor="ctr"/>
            <a:lstStyle/>
            <a:p>
              <a:endParaRPr lang="pt-BR"/>
            </a:p>
          </p:txBody>
        </p:sp>
        <p:sp>
          <p:nvSpPr>
            <p:cNvPr id="1388557" name="Text Box 13"/>
            <p:cNvSpPr txBox="1">
              <a:spLocks noChangeArrowheads="1"/>
            </p:cNvSpPr>
            <p:nvPr/>
          </p:nvSpPr>
          <p:spPr bwMode="auto">
            <a:xfrm>
              <a:off x="4657" y="3024"/>
              <a:ext cx="302" cy="20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72000" tIns="72000" rIns="72000" bIns="72000">
              <a:spAutoFit/>
            </a:bodyPr>
            <a:lstStyle/>
            <a:p>
              <a:r>
                <a:rPr lang="en-US" altLang="ja-JP" sz="1200" b="1">
                  <a:solidFill>
                    <a:srgbClr val="000000"/>
                  </a:solidFill>
                  <a:latin typeface="Arial" charset="0"/>
                </a:rPr>
                <a:t>1440</a:t>
              </a:r>
            </a:p>
          </p:txBody>
        </p:sp>
      </p:grpSp>
      <p:sp>
        <p:nvSpPr>
          <p:cNvPr id="1388558" name="Text Box 14"/>
          <p:cNvSpPr txBox="1">
            <a:spLocks noChangeArrowheads="1"/>
          </p:cNvSpPr>
          <p:nvPr/>
        </p:nvSpPr>
        <p:spPr bwMode="auto">
          <a:xfrm>
            <a:off x="971600" y="4221088"/>
            <a:ext cx="6436616" cy="5147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 lIns="72000" tIns="72000" rIns="72000" bIns="72000">
            <a:spAutoFit/>
          </a:bodyPr>
          <a:lstStyle/>
          <a:p>
            <a:r>
              <a:rPr lang="es-ES" sz="2400" dirty="0"/>
              <a:t>Velocidad del sonido </a:t>
            </a:r>
            <a:r>
              <a:rPr lang="es-ES" sz="2400" dirty="0" smtClean="0"/>
              <a:t>del medio:</a:t>
            </a:r>
            <a:r>
              <a:rPr lang="en-US" altLang="ja-JP" sz="2400" dirty="0" smtClean="0">
                <a:solidFill>
                  <a:schemeClr val="bg1"/>
                </a:solidFill>
                <a:latin typeface="Arial" charset="0"/>
              </a:rPr>
              <a:t> 1440m/s</a:t>
            </a:r>
            <a:endParaRPr lang="en-US" altLang="ja-JP" sz="24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85800" y="214313"/>
            <a:ext cx="6600825" cy="801687"/>
          </a:xfrm>
        </p:spPr>
        <p:txBody>
          <a:bodyPr/>
          <a:lstStyle/>
          <a:p>
            <a:pPr eaLnBrk="1" hangingPunct="1">
              <a:defRPr/>
            </a:pPr>
            <a:r>
              <a:rPr lang="es-ES" altLang="ja-JP" dirty="0" smtClean="0"/>
              <a:t>Ajuste de Velocidad del Sonido</a:t>
            </a: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4716016" y="5810037"/>
            <a:ext cx="3529013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600" dirty="0" err="1" smtClean="0"/>
              <a:t>Velocidad</a:t>
            </a:r>
            <a:r>
              <a:rPr lang="en-US" altLang="ja-JP" sz="1600" dirty="0" smtClean="0"/>
              <a:t> del </a:t>
            </a:r>
            <a:r>
              <a:rPr lang="en-US" altLang="ja-JP" sz="1600" dirty="0" err="1" smtClean="0"/>
              <a:t>Sonido</a:t>
            </a:r>
            <a:r>
              <a:rPr lang="en-US" altLang="ja-JP" sz="1600" dirty="0" smtClean="0"/>
              <a:t>= 1440m/s</a:t>
            </a:r>
            <a:endParaRPr lang="ja-JP" altLang="en-US" sz="16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8675" y="1357313"/>
            <a:ext cx="7762875" cy="4800600"/>
          </a:xfrm>
        </p:spPr>
        <p:txBody>
          <a:bodyPr/>
          <a:lstStyle/>
          <a:p>
            <a:pPr>
              <a:buFontTx/>
              <a:buNone/>
            </a:pPr>
            <a:r>
              <a:rPr lang="en-US" sz="2800" smtClean="0"/>
              <a:t>  </a:t>
            </a:r>
            <a:endParaRPr lang="en-US" sz="2800" b="1" smtClean="0">
              <a:cs typeface="Arial" charset="0"/>
            </a:endParaRPr>
          </a:p>
          <a:p>
            <a:pPr>
              <a:buFontTx/>
              <a:buNone/>
            </a:pPr>
            <a:endParaRPr lang="en-US" sz="2600" smtClean="0"/>
          </a:p>
          <a:p>
            <a:pPr>
              <a:buFontTx/>
              <a:buNone/>
            </a:pPr>
            <a:endParaRPr lang="en-US" sz="2600" smtClean="0"/>
          </a:p>
          <a:p>
            <a:pPr>
              <a:buFontTx/>
              <a:buNone/>
            </a:pPr>
            <a:endParaRPr lang="en-US" sz="2600" smtClean="0"/>
          </a:p>
          <a:p>
            <a:pPr>
              <a:buFontTx/>
              <a:buNone/>
            </a:pPr>
            <a:endParaRPr lang="en-US" sz="2600" smtClean="0"/>
          </a:p>
          <a:p>
            <a:pPr>
              <a:buFontTx/>
              <a:buNone/>
            </a:pPr>
            <a:endParaRPr lang="en-US" sz="2600" smtClean="0"/>
          </a:p>
          <a:p>
            <a:pPr>
              <a:buFontTx/>
              <a:buNone/>
            </a:pPr>
            <a:endParaRPr lang="en-US" sz="2600" smtClean="0"/>
          </a:p>
          <a:p>
            <a:pPr>
              <a:buFontTx/>
              <a:buNone/>
            </a:pPr>
            <a:endParaRPr lang="en-US" sz="2600" smtClean="0"/>
          </a:p>
          <a:p>
            <a:pPr algn="ctr">
              <a:buFont typeface="Wingdings" pitchFamily="2" charset="2"/>
              <a:buNone/>
            </a:pPr>
            <a:endParaRPr lang="pt-BR" sz="2000" smtClean="0"/>
          </a:p>
          <a:p>
            <a:pPr algn="ctr">
              <a:buFont typeface="Wingdings" pitchFamily="2" charset="2"/>
              <a:buNone/>
            </a:pPr>
            <a:endParaRPr lang="pt-BR" sz="2000" smtClean="0"/>
          </a:p>
          <a:p>
            <a:pPr algn="ctr">
              <a:buFont typeface="Wingdings" pitchFamily="2" charset="2"/>
              <a:buNone/>
            </a:pPr>
            <a:r>
              <a:rPr lang="en-US" sz="2000" smtClean="0"/>
              <a:t>Peter Fish,1990</a:t>
            </a:r>
          </a:p>
          <a:p>
            <a:pPr>
              <a:buFontTx/>
              <a:buNone/>
            </a:pPr>
            <a:endParaRPr lang="pt-BR" sz="2600" smtClean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2600" smtClean="0"/>
          </a:p>
          <a:p>
            <a:pPr>
              <a:lnSpc>
                <a:spcPct val="90000"/>
              </a:lnSpc>
              <a:buFontTx/>
              <a:buNone/>
            </a:pPr>
            <a:endParaRPr lang="pt-BR" smtClean="0"/>
          </a:p>
          <a:p>
            <a:pPr>
              <a:lnSpc>
                <a:spcPct val="90000"/>
              </a:lnSpc>
              <a:buFontTx/>
              <a:buNone/>
            </a:pPr>
            <a:endParaRPr lang="en-US" smtClean="0"/>
          </a:p>
        </p:txBody>
      </p:sp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1475656" y="1772816"/>
          <a:ext cx="6456758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28391"/>
                <a:gridCol w="2928367"/>
              </a:tblGrid>
              <a:tr h="370840">
                <a:tc>
                  <a:txBody>
                    <a:bodyPr/>
                    <a:lstStyle/>
                    <a:p>
                      <a:r>
                        <a:rPr lang="es-AR" sz="2400" noProof="0" dirty="0" smtClean="0">
                          <a:latin typeface="Arial" pitchFamily="34" charset="0"/>
                          <a:cs typeface="Arial" pitchFamily="34" charset="0"/>
                        </a:rPr>
                        <a:t>Medio</a:t>
                      </a:r>
                      <a:endParaRPr lang="es-AR" sz="2400" noProof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latin typeface="Arial" pitchFamily="34" charset="0"/>
                          <a:cs typeface="Arial" pitchFamily="34" charset="0"/>
                        </a:rPr>
                        <a:t>Velocidad</a:t>
                      </a:r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(m/s)</a:t>
                      </a:r>
                      <a:endParaRPr lang="pt-BR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AR" sz="2400" noProof="0" dirty="0" smtClean="0">
                          <a:latin typeface="Arial" pitchFamily="34" charset="0"/>
                          <a:cs typeface="Arial" pitchFamily="34" charset="0"/>
                        </a:rPr>
                        <a:t>Aire</a:t>
                      </a:r>
                      <a:endParaRPr lang="es-AR" sz="2400" noProof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330</a:t>
                      </a:r>
                      <a:endParaRPr lang="pt-BR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AR" sz="2400" noProof="0" smtClean="0">
                          <a:latin typeface="Arial" pitchFamily="34" charset="0"/>
                          <a:cs typeface="Arial" pitchFamily="34" charset="0"/>
                        </a:rPr>
                        <a:t>Água (20</a:t>
                      </a:r>
                      <a:r>
                        <a:rPr lang="es-AR" sz="2400" baseline="30000" noProof="0" smtClean="0">
                          <a:latin typeface="Arial" pitchFamily="34" charset="0"/>
                          <a:cs typeface="Arial" pitchFamily="34" charset="0"/>
                        </a:rPr>
                        <a:t>o</a:t>
                      </a:r>
                      <a:r>
                        <a:rPr lang="es-AR" sz="2400" baseline="0" noProof="0" smtClean="0">
                          <a:latin typeface="Arial" pitchFamily="34" charset="0"/>
                          <a:cs typeface="Arial" pitchFamily="34" charset="0"/>
                        </a:rPr>
                        <a:t>C)</a:t>
                      </a:r>
                      <a:endParaRPr lang="es-AR" sz="2400" noProof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1480</a:t>
                      </a:r>
                      <a:endParaRPr lang="pt-BR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AR" sz="2400" noProof="0" smtClean="0">
                          <a:latin typeface="Arial" pitchFamily="34" charset="0"/>
                          <a:cs typeface="Arial" pitchFamily="34" charset="0"/>
                        </a:rPr>
                        <a:t>Sangre</a:t>
                      </a:r>
                      <a:endParaRPr lang="es-AR" sz="2400" noProof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1570</a:t>
                      </a:r>
                      <a:endParaRPr lang="pt-BR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AR" sz="2400" noProof="0" smtClean="0">
                          <a:latin typeface="Arial" pitchFamily="34" charset="0"/>
                          <a:cs typeface="Arial" pitchFamily="34" charset="0"/>
                        </a:rPr>
                        <a:t>Grasa</a:t>
                      </a:r>
                      <a:endParaRPr lang="es-AR" sz="2400" noProof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1460</a:t>
                      </a:r>
                      <a:endParaRPr lang="pt-BR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AR" sz="2400" noProof="0" smtClean="0">
                          <a:latin typeface="Arial" pitchFamily="34" charset="0"/>
                          <a:cs typeface="Arial" pitchFamily="34" charset="0"/>
                        </a:rPr>
                        <a:t>Musculo</a:t>
                      </a:r>
                      <a:endParaRPr lang="es-AR" sz="2400" noProof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1580</a:t>
                      </a:r>
                      <a:endParaRPr lang="pt-BR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AR" sz="2400" noProof="0" smtClean="0">
                          <a:latin typeface="Arial" pitchFamily="34" charset="0"/>
                          <a:cs typeface="Arial" pitchFamily="34" charset="0"/>
                        </a:rPr>
                        <a:t>Hueso</a:t>
                      </a:r>
                      <a:endParaRPr lang="es-AR" sz="2400" noProof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3500</a:t>
                      </a:r>
                      <a:endParaRPr lang="pt-BR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AR" sz="2400" noProof="0" dirty="0" smtClean="0">
                          <a:latin typeface="Arial" pitchFamily="34" charset="0"/>
                          <a:cs typeface="Arial" pitchFamily="34" charset="0"/>
                        </a:rPr>
                        <a:t>Tejido Suave (promedio)</a:t>
                      </a:r>
                      <a:endParaRPr lang="es-AR" sz="2400" noProof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1540</a:t>
                      </a:r>
                      <a:endParaRPr lang="pt-BR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2320" name="Elipse 5"/>
          <p:cNvSpPr>
            <a:spLocks noChangeArrowheads="1"/>
          </p:cNvSpPr>
          <p:nvPr/>
        </p:nvSpPr>
        <p:spPr bwMode="auto">
          <a:xfrm>
            <a:off x="6012160" y="4941168"/>
            <a:ext cx="942975" cy="628650"/>
          </a:xfrm>
          <a:prstGeom prst="ellipse">
            <a:avLst/>
          </a:prstGeom>
          <a:noFill/>
          <a:ln w="57150" algn="ctr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kumimoji="1" lang="pt-BR" sz="1600">
              <a:solidFill>
                <a:schemeClr val="tx1"/>
              </a:solidFill>
            </a:endParaRPr>
          </a:p>
        </p:txBody>
      </p:sp>
      <p:sp>
        <p:nvSpPr>
          <p:cNvPr id="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85800" y="214313"/>
            <a:ext cx="6600825" cy="801687"/>
          </a:xfrm>
        </p:spPr>
        <p:txBody>
          <a:bodyPr/>
          <a:lstStyle/>
          <a:p>
            <a:pPr eaLnBrk="1" hangingPunct="1">
              <a:defRPr/>
            </a:pPr>
            <a:r>
              <a:rPr lang="es-ES" altLang="ja-JP" dirty="0" smtClean="0"/>
              <a:t>Ajuste de Velocidad del Sonido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0"/>
          <p:cNvSpPr>
            <a:spLocks noGrp="1" noChangeArrowheads="1"/>
          </p:cNvSpPr>
          <p:nvPr>
            <p:ph type="body" idx="4294967295"/>
          </p:nvPr>
        </p:nvSpPr>
        <p:spPr>
          <a:xfrm>
            <a:off x="1066800" y="1628800"/>
            <a:ext cx="7681913" cy="4467200"/>
          </a:xfrm>
        </p:spPr>
        <p:txBody>
          <a:bodyPr/>
          <a:lstStyle/>
          <a:p>
            <a:pPr marL="0" indent="12700" eaLnBrk="1" hangingPunct="1">
              <a:buFont typeface="Wingdings" pitchFamily="2" charset="2"/>
              <a:buNone/>
              <a:defRPr/>
            </a:pPr>
            <a:r>
              <a:rPr lang="es-ES" kern="1200" dirty="0" smtClean="0">
                <a:latin typeface="Lucida Sans" pitchFamily="34" charset="0"/>
                <a:ea typeface="ＭＳ Ｐ明朝" charset="-128"/>
              </a:rPr>
              <a:t>El sistema soporta una amplia gama de agentes de contraste de alta hasta baja presión acústica.</a:t>
            </a:r>
            <a:endParaRPr lang="en-US" altLang="ja-JP" dirty="0" smtClean="0">
              <a:latin typeface="Lucida Sans" pitchFamily="34" charset="0"/>
            </a:endParaRPr>
          </a:p>
        </p:txBody>
      </p:sp>
      <p:sp>
        <p:nvSpPr>
          <p:cNvPr id="763923" name="Rectangle 19"/>
          <p:cNvSpPr>
            <a:spLocks noGrp="1" noRot="1" noChangeArrowheads="1"/>
          </p:cNvSpPr>
          <p:nvPr>
            <p:ph type="title"/>
          </p:nvPr>
        </p:nvSpPr>
        <p:spPr>
          <a:xfrm>
            <a:off x="685800" y="188913"/>
            <a:ext cx="6910536" cy="801687"/>
          </a:xfrm>
        </p:spPr>
        <p:txBody>
          <a:bodyPr/>
          <a:lstStyle/>
          <a:p>
            <a:pPr eaLnBrk="1" hangingPunct="1">
              <a:defRPr/>
            </a:pPr>
            <a:r>
              <a:rPr lang="es-ES" altLang="ja-JP" dirty="0" smtClean="0"/>
              <a:t>CHE – Eco de Armónica de Contraste</a:t>
            </a:r>
            <a:endParaRPr lang="es-ES" altLang="ja-JP" dirty="0"/>
          </a:p>
        </p:txBody>
      </p:sp>
      <p:sp>
        <p:nvSpPr>
          <p:cNvPr id="55300" name="Text Box 6"/>
          <p:cNvSpPr txBox="1">
            <a:spLocks noChangeArrowheads="1"/>
          </p:cNvSpPr>
          <p:nvPr/>
        </p:nvSpPr>
        <p:spPr bwMode="auto">
          <a:xfrm>
            <a:off x="6444208" y="1052736"/>
            <a:ext cx="2362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ja-JP" dirty="0">
                <a:latin typeface="Verdana" pitchFamily="34" charset="0"/>
              </a:rPr>
              <a:t>Abdomen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332038" y="2500313"/>
            <a:ext cx="4097337" cy="3135312"/>
            <a:chOff x="2544" y="1824"/>
            <a:chExt cx="2064" cy="1680"/>
          </a:xfrm>
        </p:grpSpPr>
        <p:pic>
          <p:nvPicPr>
            <p:cNvPr id="55304" name="Picture 8" descr="BC_glay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44" y="1824"/>
              <a:ext cx="2064" cy="1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5305" name="Rectangle 9"/>
            <p:cNvSpPr>
              <a:spLocks noChangeArrowheads="1"/>
            </p:cNvSpPr>
            <p:nvPr/>
          </p:nvSpPr>
          <p:spPr bwMode="auto">
            <a:xfrm>
              <a:off x="2728" y="2008"/>
              <a:ext cx="1601" cy="1228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105000"/>
                </a:lnSpc>
                <a:spcBef>
                  <a:spcPct val="20000"/>
                </a:spcBef>
                <a:buSzPct val="100000"/>
                <a:buFont typeface="Wingdings" pitchFamily="2" charset="2"/>
                <a:buNone/>
              </a:pPr>
              <a:endParaRPr lang="en-US"/>
            </a:p>
          </p:txBody>
        </p:sp>
      </p:grpSp>
      <p:pic>
        <p:nvPicPr>
          <p:cNvPr id="14" name="CHE9130 ManualFlash_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rcRect r="3923"/>
          <a:stretch>
            <a:fillRect/>
          </a:stretch>
        </p:blipFill>
        <p:spPr bwMode="auto">
          <a:xfrm>
            <a:off x="2720975" y="2843213"/>
            <a:ext cx="3167063" cy="230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8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762000" y="185738"/>
            <a:ext cx="6305550" cy="863600"/>
          </a:xfrm>
          <a:noFill/>
        </p:spPr>
        <p:txBody>
          <a:bodyPr/>
          <a:lstStyle/>
          <a:p>
            <a:pPr eaLnBrk="1" hangingPunct="1"/>
            <a:r>
              <a:rPr lang="en-US" altLang="ja-JP" dirty="0" smtClean="0"/>
              <a:t>Dynamic Slow-motion Display (D.S.D.)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412776"/>
            <a:ext cx="8458200" cy="403225"/>
          </a:xfrm>
          <a:noFill/>
        </p:spPr>
        <p:txBody>
          <a:bodyPr/>
          <a:lstStyle/>
          <a:p>
            <a:pPr>
              <a:lnSpc>
                <a:spcPct val="90000"/>
              </a:lnSpc>
              <a:buSzTx/>
            </a:pPr>
            <a:r>
              <a:rPr lang="es-ES" sz="2000" dirty="0" smtClean="0"/>
              <a:t>Muestra una imagen en tiempo real a lado de una imagen en cámara lenta, </a:t>
            </a:r>
            <a:r>
              <a:rPr lang="pt-BR" sz="2000" dirty="0" smtClean="0"/>
              <a:t>simultaneamente.</a:t>
            </a:r>
            <a:endParaRPr lang="ja-JP" altLang="en-US" sz="2000" dirty="0" smtClean="0">
              <a:latin typeface="Verdana" pitchFamily="1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723282" y="2268612"/>
            <a:ext cx="3741738" cy="3032125"/>
            <a:chOff x="2544" y="1824"/>
            <a:chExt cx="2064" cy="1680"/>
          </a:xfrm>
        </p:grpSpPr>
        <p:pic>
          <p:nvPicPr>
            <p:cNvPr id="16397" name="Picture 5" descr="BC_glay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44" y="1824"/>
              <a:ext cx="2064" cy="1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398" name="Rectangle 6"/>
            <p:cNvSpPr>
              <a:spLocks noChangeArrowheads="1"/>
            </p:cNvSpPr>
            <p:nvPr/>
          </p:nvSpPr>
          <p:spPr bwMode="auto">
            <a:xfrm>
              <a:off x="2728" y="2008"/>
              <a:ext cx="1601" cy="122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16389" name="AutoShape 7"/>
          <p:cNvSpPr>
            <a:spLocks noChangeArrowheads="1"/>
          </p:cNvSpPr>
          <p:nvPr/>
        </p:nvSpPr>
        <p:spPr bwMode="auto">
          <a:xfrm>
            <a:off x="3467820" y="5061025"/>
            <a:ext cx="504825" cy="512762"/>
          </a:xfrm>
          <a:prstGeom prst="upArrow">
            <a:avLst>
              <a:gd name="adj1" fmla="val 50000"/>
              <a:gd name="adj2" fmla="val 25393"/>
            </a:avLst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6391" name="Text Box 9"/>
          <p:cNvSpPr txBox="1">
            <a:spLocks noChangeArrowheads="1"/>
          </p:cNvSpPr>
          <p:nvPr/>
        </p:nvSpPr>
        <p:spPr bwMode="auto">
          <a:xfrm>
            <a:off x="3329707" y="5392812"/>
            <a:ext cx="1416050" cy="29924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05000"/>
              </a:lnSpc>
              <a:spcBef>
                <a:spcPct val="20000"/>
              </a:spcBef>
              <a:buSzPct val="100000"/>
              <a:buFont typeface="Wingdings" pitchFamily="1" charset="2"/>
              <a:buNone/>
            </a:pPr>
            <a:r>
              <a:rPr kumimoji="1" lang="en-US" altLang="ja-JP" dirty="0" err="1" smtClean="0"/>
              <a:t>Tiempo</a:t>
            </a:r>
            <a:r>
              <a:rPr kumimoji="1" lang="en-US" altLang="ja-JP" dirty="0" smtClean="0"/>
              <a:t> Real</a:t>
            </a:r>
            <a:endParaRPr kumimoji="1" lang="ja-JP" altLang="en-US" dirty="0"/>
          </a:p>
        </p:txBody>
      </p:sp>
      <p:sp>
        <p:nvSpPr>
          <p:cNvPr id="16392" name="Text Box 10"/>
          <p:cNvSpPr txBox="1">
            <a:spLocks noChangeArrowheads="1"/>
          </p:cNvSpPr>
          <p:nvPr/>
        </p:nvSpPr>
        <p:spPr bwMode="auto">
          <a:xfrm>
            <a:off x="4644008" y="5373216"/>
            <a:ext cx="1441485" cy="29924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05000"/>
              </a:lnSpc>
              <a:spcBef>
                <a:spcPct val="20000"/>
              </a:spcBef>
              <a:buSzPct val="100000"/>
              <a:buFont typeface="Wingdings" pitchFamily="1" charset="2"/>
              <a:buNone/>
            </a:pPr>
            <a:r>
              <a:rPr lang="pt-BR" dirty="0" err="1" smtClean="0"/>
              <a:t>Cámara</a:t>
            </a:r>
            <a:r>
              <a:rPr lang="pt-BR" dirty="0" smtClean="0"/>
              <a:t> Lenta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pic>
        <p:nvPicPr>
          <p:cNvPr id="113675" name="DSD_fetus_27W_20090713__0008.AVI">
            <a:hlinkClick r:id="" action="ppaction://media"/>
          </p:cNvPr>
          <p:cNvPicPr>
            <a:picLocks noGrp="1" noRot="1" noChangeAspect="1" noChangeArrowheads="1"/>
          </p:cNvPicPr>
          <p:nvPr>
            <p:ph sz="quarter" idx="3"/>
            <a:videoFile r:link="rId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3059832" y="2636912"/>
            <a:ext cx="2887663" cy="2165350"/>
          </a:xfrm>
        </p:spPr>
      </p:pic>
      <p:sp>
        <p:nvSpPr>
          <p:cNvPr id="16394" name="Text Box 12"/>
          <p:cNvSpPr txBox="1">
            <a:spLocks noChangeArrowheads="1"/>
          </p:cNvSpPr>
          <p:nvPr/>
        </p:nvSpPr>
        <p:spPr bwMode="auto">
          <a:xfrm>
            <a:off x="6386513" y="747713"/>
            <a:ext cx="2362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/>
            <a:r>
              <a:rPr kumimoji="1" lang="en-US" altLang="ja-JP">
                <a:solidFill>
                  <a:schemeClr val="tx1"/>
                </a:solidFill>
              </a:rPr>
              <a:t>OB/GYN</a:t>
            </a:r>
            <a:endParaRPr kumimoji="1" lang="en-US" altLang="ja-JP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6395" name="AutoShape 13"/>
          <p:cNvSpPr>
            <a:spLocks noChangeArrowheads="1"/>
          </p:cNvSpPr>
          <p:nvPr/>
        </p:nvSpPr>
        <p:spPr bwMode="auto">
          <a:xfrm rot="5400000" flipH="1" flipV="1">
            <a:off x="3656732" y="5049912"/>
            <a:ext cx="369888" cy="357188"/>
          </a:xfrm>
          <a:prstGeom prst="rightArrow">
            <a:avLst>
              <a:gd name="adj1" fmla="val 50000"/>
              <a:gd name="adj2" fmla="val 25889"/>
            </a:avLst>
          </a:prstGeom>
          <a:gradFill rotWithShape="1">
            <a:gsLst>
              <a:gs pos="0">
                <a:srgbClr val="99CCFF"/>
              </a:gs>
              <a:gs pos="100000">
                <a:srgbClr val="3366FF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6396" name="AutoShape 14"/>
          <p:cNvSpPr>
            <a:spLocks noChangeArrowheads="1"/>
          </p:cNvSpPr>
          <p:nvPr/>
        </p:nvSpPr>
        <p:spPr bwMode="auto">
          <a:xfrm rot="5400000" flipH="1" flipV="1">
            <a:off x="5053732" y="5037212"/>
            <a:ext cx="344488" cy="357188"/>
          </a:xfrm>
          <a:prstGeom prst="rightArrow">
            <a:avLst>
              <a:gd name="adj1" fmla="val 50000"/>
              <a:gd name="adj2" fmla="val 25000"/>
            </a:avLst>
          </a:prstGeom>
          <a:gradFill rotWithShape="1">
            <a:gsLst>
              <a:gs pos="0">
                <a:srgbClr val="99CCFF"/>
              </a:gs>
              <a:gs pos="100000">
                <a:srgbClr val="3366FF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0" fill="hold"/>
                                        <p:tgtEl>
                                          <p:spTgt spid="1136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367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36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36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675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Para proceder al examen de rutina </a:t>
            </a:r>
            <a:r>
              <a:rPr lang="es-ES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siguiendo </a:t>
            </a:r>
            <a:r>
              <a:rPr lang="es-ES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el </a:t>
            </a:r>
            <a:r>
              <a:rPr lang="es-ES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protocolo que</a:t>
            </a:r>
            <a:r>
              <a:rPr lang="es-ES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 ha preparado </a:t>
            </a:r>
            <a:r>
              <a:rPr lang="es-ES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anteriormente.</a:t>
            </a:r>
          </a:p>
          <a:p>
            <a:r>
              <a:rPr lang="es-ES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Evita</a:t>
            </a:r>
            <a:r>
              <a:rPr lang="es-ES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 perder el almacenamiento de imágenes.</a:t>
            </a:r>
            <a:endParaRPr lang="pt-BR" dirty="0"/>
          </a:p>
        </p:txBody>
      </p:sp>
      <p:sp>
        <p:nvSpPr>
          <p:cNvPr id="17" name="Retângulo 16"/>
          <p:cNvSpPr/>
          <p:nvPr/>
        </p:nvSpPr>
        <p:spPr bwMode="auto">
          <a:xfrm>
            <a:off x="5580112" y="3573016"/>
            <a:ext cx="3240360" cy="24482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Verdana" pitchFamily="1" charset="0"/>
              <a:ea typeface="ＭＳ Ｐゴシック" pitchFamily="1" charset="-128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Protocol Assistant</a:t>
            </a:r>
            <a:endParaRPr lang="pt-BR" dirty="0"/>
          </a:p>
        </p:txBody>
      </p:sp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3645024"/>
            <a:ext cx="3096344" cy="2303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4"/>
          <p:cNvSpPr txBox="1">
            <a:spLocks/>
          </p:cNvSpPr>
          <p:nvPr/>
        </p:nvSpPr>
        <p:spPr>
          <a:xfrm>
            <a:off x="7524328" y="5805264"/>
            <a:ext cx="305849" cy="82940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  <p:grpSp>
        <p:nvGrpSpPr>
          <p:cNvPr id="4" name="Grupo 18"/>
          <p:cNvGrpSpPr/>
          <p:nvPr/>
        </p:nvGrpSpPr>
        <p:grpSpPr>
          <a:xfrm>
            <a:off x="395536" y="2708920"/>
            <a:ext cx="3960440" cy="2265344"/>
            <a:chOff x="539552" y="2603816"/>
            <a:chExt cx="4464496" cy="2481368"/>
          </a:xfrm>
        </p:grpSpPr>
        <p:sp>
          <p:nvSpPr>
            <p:cNvPr id="15" name="Retângulo 14"/>
            <p:cNvSpPr/>
            <p:nvPr/>
          </p:nvSpPr>
          <p:spPr bwMode="auto">
            <a:xfrm>
              <a:off x="539552" y="2603816"/>
              <a:ext cx="3672408" cy="89719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2000" tIns="72000" rIns="72000" bIns="720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1" charset="0"/>
                <a:ea typeface="ＭＳ Ｐゴシック" pitchFamily="1" charset="-128"/>
              </a:endParaRPr>
            </a:p>
          </p:txBody>
        </p:sp>
        <p:pic>
          <p:nvPicPr>
            <p:cNvPr id="12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 l="174" r="6802" b="31372"/>
            <a:stretch>
              <a:fillRect/>
            </a:stretch>
          </p:blipFill>
          <p:spPr bwMode="auto">
            <a:xfrm>
              <a:off x="611560" y="3140968"/>
              <a:ext cx="3538889" cy="3288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 r="8409"/>
            <a:stretch>
              <a:fillRect/>
            </a:stretch>
          </p:blipFill>
          <p:spPr bwMode="auto">
            <a:xfrm>
              <a:off x="611560" y="2661735"/>
              <a:ext cx="3540628" cy="524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Retângulo 15"/>
            <p:cNvSpPr/>
            <p:nvPr/>
          </p:nvSpPr>
          <p:spPr bwMode="auto">
            <a:xfrm>
              <a:off x="1619672" y="3068960"/>
              <a:ext cx="3384376" cy="201622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2000" tIns="72000" rIns="72000" bIns="720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1" charset="0"/>
                <a:ea typeface="ＭＳ Ｐゴシック" pitchFamily="1" charset="-128"/>
              </a:endParaRPr>
            </a:p>
          </p:txBody>
        </p:sp>
        <p:pic>
          <p:nvPicPr>
            <p:cNvPr id="14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691680" y="3140968"/>
              <a:ext cx="3225891" cy="1900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" name="Seta para a direita 17"/>
          <p:cNvSpPr/>
          <p:nvPr/>
        </p:nvSpPr>
        <p:spPr bwMode="auto">
          <a:xfrm>
            <a:off x="4572000" y="4293096"/>
            <a:ext cx="792088" cy="504056"/>
          </a:xfrm>
          <a:prstGeom prst="rightArrow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Verdana" pitchFamily="1" charset="0"/>
              <a:ea typeface="ＭＳ Ｐゴシック" pitchFamily="1" charset="-128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5461000" y="3698875"/>
            <a:ext cx="3881438" cy="3159125"/>
            <a:chOff x="2544" y="1824"/>
            <a:chExt cx="2064" cy="1680"/>
          </a:xfrm>
        </p:grpSpPr>
        <p:pic>
          <p:nvPicPr>
            <p:cNvPr id="61458" name="Picture 26" descr="BC_glay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44" y="1824"/>
              <a:ext cx="2064" cy="1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459" name="Rectangle 27"/>
            <p:cNvSpPr>
              <a:spLocks noChangeArrowheads="1"/>
            </p:cNvSpPr>
            <p:nvPr/>
          </p:nvSpPr>
          <p:spPr bwMode="auto">
            <a:xfrm>
              <a:off x="2728" y="2008"/>
              <a:ext cx="1601" cy="1228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105000"/>
                </a:lnSpc>
                <a:spcBef>
                  <a:spcPct val="20000"/>
                </a:spcBef>
                <a:buSzPct val="100000"/>
                <a:buFont typeface="Wingdings" pitchFamily="2" charset="2"/>
                <a:buNone/>
              </a:pPr>
              <a:endParaRPr lang="en-US"/>
            </a:p>
          </p:txBody>
        </p:sp>
      </p:grpSp>
      <p:sp>
        <p:nvSpPr>
          <p:cNvPr id="761859" name="Rectangle 3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ja-JP" dirty="0" smtClean="0"/>
              <a:t>RT-3D – 3D/4D</a:t>
            </a:r>
            <a:endParaRPr lang="en-US" altLang="ja-JP" dirty="0"/>
          </a:p>
        </p:txBody>
      </p:sp>
      <p:sp>
        <p:nvSpPr>
          <p:cNvPr id="86021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" dirty="0" smtClean="0"/>
              <a:t>Funciones de 3D/4D avanzadas</a:t>
            </a:r>
            <a:endParaRPr lang="es-ES" altLang="ja-JP" sz="2000" dirty="0" smtClean="0"/>
          </a:p>
          <a:p>
            <a:pPr lvl="1" eaLnBrk="1" hangingPunct="1">
              <a:defRPr/>
            </a:pPr>
            <a:r>
              <a:rPr lang="es-ES" altLang="ja-JP" sz="1800" dirty="0" smtClean="0"/>
              <a:t>FLOW</a:t>
            </a:r>
            <a:r>
              <a:rPr lang="ja-JP" altLang="es-ES" sz="1800" dirty="0" smtClean="0"/>
              <a:t>　</a:t>
            </a:r>
            <a:r>
              <a:rPr lang="es-ES" altLang="ja-JP" sz="1800" dirty="0" smtClean="0"/>
              <a:t>3D</a:t>
            </a:r>
          </a:p>
          <a:p>
            <a:pPr lvl="1" eaLnBrk="1" hangingPunct="1">
              <a:defRPr/>
            </a:pPr>
            <a:r>
              <a:rPr lang="es-ES" sz="1800" dirty="0" smtClean="0"/>
              <a:t>Reconstrucción </a:t>
            </a:r>
            <a:r>
              <a:rPr lang="es-ES" altLang="ja-JP" sz="1800" dirty="0" err="1" smtClean="0"/>
              <a:t>Multi</a:t>
            </a:r>
            <a:r>
              <a:rPr lang="es-ES" altLang="ja-JP" sz="1800" dirty="0" smtClean="0"/>
              <a:t> </a:t>
            </a:r>
            <a:r>
              <a:rPr lang="es-ES" altLang="ja-JP" sz="1800" dirty="0" err="1" smtClean="0"/>
              <a:t>Planar</a:t>
            </a:r>
            <a:r>
              <a:rPr lang="es-ES" altLang="ja-JP" sz="1800" dirty="0" smtClean="0"/>
              <a:t> (MPR)</a:t>
            </a:r>
          </a:p>
          <a:p>
            <a:pPr lvl="1" eaLnBrk="1" hangingPunct="1">
              <a:defRPr/>
            </a:pPr>
            <a:r>
              <a:rPr lang="es-ES" altLang="ja-JP" sz="1800" dirty="0" smtClean="0"/>
              <a:t>MSI (</a:t>
            </a:r>
            <a:r>
              <a:rPr lang="es-ES" altLang="ja-JP" sz="1800" dirty="0" err="1" smtClean="0"/>
              <a:t>Multi</a:t>
            </a:r>
            <a:r>
              <a:rPr lang="es-ES" altLang="ja-JP" sz="1800" dirty="0" smtClean="0"/>
              <a:t> </a:t>
            </a:r>
            <a:r>
              <a:rPr lang="es-ES" altLang="ja-JP" sz="1800" dirty="0" err="1" smtClean="0"/>
              <a:t>Slice</a:t>
            </a:r>
            <a:r>
              <a:rPr lang="es-ES" altLang="ja-JP" sz="1800" dirty="0" smtClean="0"/>
              <a:t> </a:t>
            </a:r>
            <a:r>
              <a:rPr lang="es-ES" altLang="ja-JP" sz="1800" dirty="0" err="1" smtClean="0"/>
              <a:t>Imaging</a:t>
            </a:r>
            <a:r>
              <a:rPr lang="es-ES" altLang="ja-JP" sz="1800" dirty="0" smtClean="0"/>
              <a:t>)</a:t>
            </a:r>
          </a:p>
          <a:p>
            <a:pPr lvl="1">
              <a:defRPr/>
            </a:pPr>
            <a:r>
              <a:rPr lang="pt-BR" sz="1800" dirty="0">
                <a:solidFill>
                  <a:schemeClr val="bg1"/>
                </a:solidFill>
                <a:latin typeface="+mn-lt"/>
                <a:ea typeface="+mn-ea"/>
              </a:rPr>
              <a:t>STIC (</a:t>
            </a:r>
            <a:r>
              <a:rPr lang="pt-BR" sz="1800" dirty="0" err="1">
                <a:solidFill>
                  <a:schemeClr val="bg1"/>
                </a:solidFill>
                <a:latin typeface="+mn-lt"/>
                <a:ea typeface="+mn-ea"/>
              </a:rPr>
              <a:t>Spatio-Temporal</a:t>
            </a:r>
            <a:r>
              <a:rPr lang="pt-BR" sz="1800" dirty="0">
                <a:solidFill>
                  <a:schemeClr val="bg1"/>
                </a:solidFill>
                <a:latin typeface="+mn-lt"/>
                <a:ea typeface="+mn-ea"/>
              </a:rPr>
              <a:t> </a:t>
            </a:r>
            <a:r>
              <a:rPr lang="pt-BR" sz="1800" dirty="0" err="1">
                <a:solidFill>
                  <a:schemeClr val="bg1"/>
                </a:solidFill>
                <a:latin typeface="+mn-lt"/>
                <a:ea typeface="+mn-ea"/>
              </a:rPr>
              <a:t>Image</a:t>
            </a:r>
            <a:r>
              <a:rPr lang="pt-BR" sz="1800" dirty="0">
                <a:solidFill>
                  <a:schemeClr val="bg1"/>
                </a:solidFill>
                <a:latin typeface="+mn-lt"/>
                <a:ea typeface="+mn-ea"/>
              </a:rPr>
              <a:t> </a:t>
            </a:r>
            <a:r>
              <a:rPr lang="pt-BR" sz="1800" dirty="0" err="1">
                <a:solidFill>
                  <a:schemeClr val="bg1"/>
                </a:solidFill>
                <a:latin typeface="+mn-lt"/>
                <a:ea typeface="+mn-ea"/>
              </a:rPr>
              <a:t>Correlation</a:t>
            </a:r>
            <a:r>
              <a:rPr lang="pt-BR" sz="1800" dirty="0" smtClean="0">
                <a:solidFill>
                  <a:schemeClr val="bg1"/>
                </a:solidFill>
                <a:latin typeface="+mn-lt"/>
                <a:ea typeface="+mn-ea"/>
              </a:rPr>
              <a:t>)</a:t>
            </a:r>
            <a:endParaRPr lang="es-ES" altLang="ja-JP" sz="1800" dirty="0" smtClean="0"/>
          </a:p>
          <a:p>
            <a:pPr lvl="1" eaLnBrk="1" hangingPunct="1">
              <a:defRPr/>
            </a:pPr>
            <a:r>
              <a:rPr lang="es-ES" altLang="ja-JP" sz="1800" dirty="0" smtClean="0"/>
              <a:t>AVM</a:t>
            </a:r>
            <a:r>
              <a:rPr lang="es-ES" altLang="ja-JP" sz="1800" dirty="0"/>
              <a:t> </a:t>
            </a:r>
            <a:r>
              <a:rPr lang="es-ES" altLang="ja-JP" sz="1800" dirty="0" smtClean="0"/>
              <a:t>(</a:t>
            </a:r>
            <a:r>
              <a:rPr lang="es-ES" altLang="ja-JP" sz="1800" dirty="0" err="1" smtClean="0"/>
              <a:t>Automated</a:t>
            </a:r>
            <a:r>
              <a:rPr lang="es-ES" altLang="ja-JP" sz="1800" dirty="0" smtClean="0"/>
              <a:t> </a:t>
            </a:r>
            <a:r>
              <a:rPr lang="es-ES" altLang="ja-JP" sz="1800" dirty="0" err="1" smtClean="0"/>
              <a:t>Volume</a:t>
            </a:r>
            <a:r>
              <a:rPr lang="es-ES" altLang="ja-JP" sz="1800" dirty="0" smtClean="0"/>
              <a:t> </a:t>
            </a:r>
            <a:r>
              <a:rPr lang="es-ES" altLang="ja-JP" sz="1800" dirty="0" err="1" smtClean="0"/>
              <a:t>Measurement</a:t>
            </a:r>
            <a:r>
              <a:rPr lang="es-ES" altLang="ja-JP" sz="1800" dirty="0" smtClean="0"/>
              <a:t>)</a:t>
            </a:r>
          </a:p>
          <a:p>
            <a:pPr lvl="1">
              <a:defRPr/>
            </a:pPr>
            <a:r>
              <a:rPr lang="pt-BR" sz="1800" dirty="0">
                <a:solidFill>
                  <a:schemeClr val="bg1"/>
                </a:solidFill>
                <a:latin typeface="+mn-lt"/>
                <a:ea typeface="+mn-ea"/>
              </a:rPr>
              <a:t>TVM (</a:t>
            </a:r>
            <a:r>
              <a:rPr lang="pt-BR" sz="1800" dirty="0" err="1">
                <a:solidFill>
                  <a:schemeClr val="bg1"/>
                </a:solidFill>
                <a:latin typeface="+mn-lt"/>
                <a:ea typeface="+mn-ea"/>
              </a:rPr>
              <a:t>Traced</a:t>
            </a:r>
            <a:r>
              <a:rPr lang="pt-BR" sz="1800" dirty="0">
                <a:solidFill>
                  <a:schemeClr val="bg1"/>
                </a:solidFill>
                <a:latin typeface="+mn-lt"/>
                <a:ea typeface="+mn-ea"/>
              </a:rPr>
              <a:t> Volume </a:t>
            </a:r>
            <a:r>
              <a:rPr lang="pt-BR" sz="1800" dirty="0" err="1">
                <a:solidFill>
                  <a:schemeClr val="bg1"/>
                </a:solidFill>
                <a:latin typeface="+mn-lt"/>
                <a:ea typeface="+mn-ea"/>
              </a:rPr>
              <a:t>Measurement</a:t>
            </a:r>
            <a:r>
              <a:rPr lang="pt-BR" sz="1800" dirty="0" smtClean="0">
                <a:solidFill>
                  <a:schemeClr val="bg1"/>
                </a:solidFill>
                <a:latin typeface="+mn-lt"/>
                <a:ea typeface="+mn-ea"/>
              </a:rPr>
              <a:t>);</a:t>
            </a:r>
          </a:p>
          <a:p>
            <a:pPr lvl="1">
              <a:defRPr/>
            </a:pPr>
            <a:r>
              <a:rPr lang="es-ES" altLang="ja-JP" sz="1800" dirty="0" smtClean="0"/>
              <a:t>3D </a:t>
            </a:r>
            <a:r>
              <a:rPr lang="es-ES" altLang="ja-JP" sz="1800" dirty="0" err="1" smtClean="0"/>
              <a:t>Freehand</a:t>
            </a:r>
            <a:endParaRPr lang="es-ES" altLang="ja-JP" sz="1800" dirty="0" smtClean="0"/>
          </a:p>
          <a:p>
            <a:pPr lvl="1" eaLnBrk="1" hangingPunct="1">
              <a:buNone/>
              <a:defRPr/>
            </a:pPr>
            <a:endParaRPr lang="es-ES" altLang="ja-JP" sz="2000" dirty="0" smtClean="0"/>
          </a:p>
          <a:p>
            <a:pPr lvl="1" eaLnBrk="1" hangingPunct="1">
              <a:buNone/>
              <a:defRPr/>
            </a:pPr>
            <a:endParaRPr lang="es-ES" altLang="ja-JP" sz="2000" dirty="0" smtClean="0"/>
          </a:p>
          <a:p>
            <a:pPr lvl="1" eaLnBrk="1" hangingPunct="1">
              <a:defRPr/>
            </a:pPr>
            <a:endParaRPr lang="es-ES" altLang="ja-JP" sz="2000" dirty="0" smtClean="0"/>
          </a:p>
          <a:p>
            <a:pPr lvl="1" eaLnBrk="1" hangingPunct="1">
              <a:buFont typeface="Wingdings" pitchFamily="2" charset="2"/>
              <a:buNone/>
              <a:defRPr/>
            </a:pPr>
            <a:endParaRPr lang="en-US" altLang="ja-JP" dirty="0" smtClean="0"/>
          </a:p>
        </p:txBody>
      </p:sp>
      <p:sp>
        <p:nvSpPr>
          <p:cNvPr id="61446" name="Text Box 21"/>
          <p:cNvSpPr txBox="1">
            <a:spLocks noChangeArrowheads="1"/>
          </p:cNvSpPr>
          <p:nvPr/>
        </p:nvSpPr>
        <p:spPr bwMode="auto">
          <a:xfrm>
            <a:off x="6156176" y="836712"/>
            <a:ext cx="26050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ja-JP" dirty="0">
                <a:latin typeface="Verdana" pitchFamily="34" charset="0"/>
              </a:rPr>
              <a:t>Abdomen y OB/GIN</a:t>
            </a:r>
          </a:p>
        </p:txBody>
      </p: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1571625" y="3698875"/>
            <a:ext cx="3881438" cy="3159125"/>
            <a:chOff x="2544" y="1824"/>
            <a:chExt cx="2064" cy="1680"/>
          </a:xfrm>
        </p:grpSpPr>
        <p:pic>
          <p:nvPicPr>
            <p:cNvPr id="61456" name="Picture 23" descr="BC_glay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44" y="1824"/>
              <a:ext cx="2064" cy="1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457" name="Rectangle 24"/>
            <p:cNvSpPr>
              <a:spLocks noChangeArrowheads="1"/>
            </p:cNvSpPr>
            <p:nvPr/>
          </p:nvSpPr>
          <p:spPr bwMode="auto">
            <a:xfrm>
              <a:off x="2728" y="2008"/>
              <a:ext cx="1601" cy="1228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105000"/>
                </a:lnSpc>
                <a:spcBef>
                  <a:spcPct val="20000"/>
                </a:spcBef>
                <a:buSzPct val="100000"/>
                <a:buFont typeface="Wingdings" pitchFamily="2" charset="2"/>
                <a:buNone/>
              </a:pPr>
              <a:endParaRPr lang="en-US"/>
            </a:p>
          </p:txBody>
        </p:sp>
      </p:grpSp>
      <p:pic>
        <p:nvPicPr>
          <p:cNvPr id="61448" name="Picture 29" descr="ECR-_2008-_DAY-_4_20080310_3D-_v7-_ECR_0011ss"/>
          <p:cNvPicPr>
            <a:picLocks noChangeAspect="1" noChangeArrowheads="1"/>
          </p:cNvPicPr>
          <p:nvPr/>
        </p:nvPicPr>
        <p:blipFill>
          <a:blip r:embed="rId4" cstate="print"/>
          <a:srcRect t="8046" b="9195"/>
          <a:stretch>
            <a:fillRect/>
          </a:stretch>
        </p:blipFill>
        <p:spPr bwMode="auto">
          <a:xfrm>
            <a:off x="5849938" y="4237038"/>
            <a:ext cx="2967037" cy="184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9" name="Picture 2"/>
          <p:cNvPicPr>
            <a:picLocks noChangeAspect="1" noChangeArrowheads="1"/>
          </p:cNvPicPr>
          <p:nvPr/>
        </p:nvPicPr>
        <p:blipFill>
          <a:blip r:embed="rId5" cstate="print"/>
          <a:srcRect l="4697" t="10367" r="3708" b="12669"/>
          <a:stretch>
            <a:fillRect/>
          </a:stretch>
        </p:blipFill>
        <p:spPr bwMode="auto">
          <a:xfrm>
            <a:off x="1917700" y="4273550"/>
            <a:ext cx="3009900" cy="192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6507163" y="1214438"/>
            <a:ext cx="2779712" cy="2432050"/>
            <a:chOff x="3794" y="2662"/>
            <a:chExt cx="2114" cy="1721"/>
          </a:xfrm>
        </p:grpSpPr>
        <p:grpSp>
          <p:nvGrpSpPr>
            <p:cNvPr id="5" name="Group 8"/>
            <p:cNvGrpSpPr>
              <a:grpSpLocks/>
            </p:cNvGrpSpPr>
            <p:nvPr/>
          </p:nvGrpSpPr>
          <p:grpSpPr bwMode="auto">
            <a:xfrm>
              <a:off x="3794" y="2662"/>
              <a:ext cx="2114" cy="1721"/>
              <a:chOff x="2544" y="1824"/>
              <a:chExt cx="2064" cy="1680"/>
            </a:xfrm>
          </p:grpSpPr>
          <p:pic>
            <p:nvPicPr>
              <p:cNvPr id="61454" name="Picture 9" descr="BC_glay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544" y="1824"/>
                <a:ext cx="2064" cy="16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1455" name="Rectangle 10"/>
              <p:cNvSpPr>
                <a:spLocks noChangeArrowheads="1"/>
              </p:cNvSpPr>
              <p:nvPr/>
            </p:nvSpPr>
            <p:spPr bwMode="auto">
              <a:xfrm>
                <a:off x="2728" y="2008"/>
                <a:ext cx="1601" cy="1228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105000"/>
                  </a:lnSpc>
                  <a:spcBef>
                    <a:spcPct val="20000"/>
                  </a:spcBef>
                  <a:buSzPct val="100000"/>
                  <a:buFont typeface="Wingdings" pitchFamily="2" charset="2"/>
                  <a:buNone/>
                </a:pPr>
                <a:endParaRPr lang="en-US"/>
              </a:p>
            </p:txBody>
          </p:sp>
        </p:grpSp>
        <p:pic>
          <p:nvPicPr>
            <p:cNvPr id="61453" name="Picture 14" descr="A7v1"/>
            <p:cNvPicPr>
              <a:picLocks noChangeAspect="1" noChangeArrowheads="1"/>
            </p:cNvPicPr>
            <p:nvPr/>
          </p:nvPicPr>
          <p:blipFill>
            <a:blip r:embed="rId6" cstate="print"/>
            <a:srcRect t="9195" b="12643"/>
            <a:stretch>
              <a:fillRect/>
            </a:stretch>
          </p:blipFill>
          <p:spPr bwMode="auto">
            <a:xfrm>
              <a:off x="4027" y="3058"/>
              <a:ext cx="1529" cy="8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85800" y="538163"/>
            <a:ext cx="6315075" cy="585787"/>
          </a:xfrm>
        </p:spPr>
        <p:txBody>
          <a:bodyPr/>
          <a:lstStyle/>
          <a:p>
            <a:pPr eaLnBrk="1" hangingPunct="1">
              <a:defRPr/>
            </a:pPr>
            <a:r>
              <a:rPr lang="es-ES" sz="2400" dirty="0" smtClean="0"/>
              <a:t/>
            </a:r>
            <a:br>
              <a:rPr lang="es-ES" sz="2400" dirty="0" smtClean="0"/>
            </a:br>
            <a:r>
              <a:rPr lang="es-ES" sz="2400" b="1" dirty="0" smtClean="0"/>
              <a:t>Objetivos de la Ingeniería al Desarrollar el </a:t>
            </a:r>
            <a:r>
              <a:rPr lang="en-US" altLang="ja-JP" sz="2400" b="1" dirty="0" err="1" smtClean="0">
                <a:effectLst/>
              </a:rPr>
              <a:t>ProSound</a:t>
            </a:r>
            <a:r>
              <a:rPr lang="en-US" altLang="ja-JP" sz="2400" b="1" dirty="0" smtClean="0">
                <a:effectLst/>
              </a:rPr>
              <a:t> Alpha 6</a:t>
            </a:r>
            <a:endParaRPr lang="ja-JP" altLang="en-US" sz="2400" b="1" smtClean="0">
              <a:effectLst/>
            </a:endParaRP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8278688" cy="4221163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s-ES" dirty="0" smtClean="0"/>
              <a:t>Producir un equipo con:</a:t>
            </a:r>
          </a:p>
          <a:p>
            <a:r>
              <a:rPr lang="es-ES" dirty="0" smtClean="0"/>
              <a:t>Alta calidad de imagen</a:t>
            </a:r>
          </a:p>
          <a:p>
            <a:r>
              <a:rPr lang="es-ES" dirty="0" smtClean="0"/>
              <a:t>Alta durabilidad</a:t>
            </a:r>
          </a:p>
          <a:p>
            <a:r>
              <a:rPr lang="es-ES" dirty="0" smtClean="0"/>
              <a:t>Almacenamiento de imágenes en movimiento a un costo asequible</a:t>
            </a:r>
          </a:p>
          <a:p>
            <a:r>
              <a:rPr lang="es-ES" dirty="0" err="1" smtClean="0"/>
              <a:t>eFlow</a:t>
            </a:r>
            <a:r>
              <a:rPr lang="es-ES" dirty="0" smtClean="0"/>
              <a:t> direccional </a:t>
            </a:r>
          </a:p>
          <a:p>
            <a:r>
              <a:rPr lang="es-ES" dirty="0" smtClean="0"/>
              <a:t>Alta Resolución en Imágenes de </a:t>
            </a:r>
            <a:r>
              <a:rPr lang="es-ES" dirty="0" err="1" smtClean="0"/>
              <a:t>Doppler</a:t>
            </a:r>
            <a:r>
              <a:rPr lang="es-ES" dirty="0" smtClean="0"/>
              <a:t> Color</a:t>
            </a:r>
          </a:p>
          <a:p>
            <a:r>
              <a:rPr lang="es-ES" dirty="0" smtClean="0"/>
              <a:t>Diseño ergonómico </a:t>
            </a:r>
          </a:p>
          <a:p>
            <a:r>
              <a:rPr lang="es-ES" dirty="0" smtClean="0"/>
              <a:t>Compacto, ligero y móvil</a:t>
            </a:r>
          </a:p>
          <a:p>
            <a:r>
              <a:rPr lang="es-ES" dirty="0" smtClean="0"/>
              <a:t>Fácil de usar - monitor LCD, pantalla de panel táctil</a:t>
            </a:r>
          </a:p>
          <a:p>
            <a:r>
              <a:rPr lang="es-ES" dirty="0" smtClean="0"/>
              <a:t>Sistema de mayor relación costo desempeño </a:t>
            </a:r>
          </a:p>
          <a:p>
            <a:pPr eaLnBrk="1" hangingPunct="1">
              <a:buNone/>
            </a:pPr>
            <a:endParaRPr lang="en-US" altLang="ja-JP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Arial" pitchFamily="34" charset="0"/>
              </a:rPr>
              <a:t>Flow 3D</a:t>
            </a:r>
          </a:p>
        </p:txBody>
      </p:sp>
      <p:sp>
        <p:nvSpPr>
          <p:cNvPr id="62467" name="CaixaDeTexto 6"/>
          <p:cNvSpPr txBox="1">
            <a:spLocks noChangeArrowheads="1"/>
          </p:cNvSpPr>
          <p:nvPr/>
        </p:nvSpPr>
        <p:spPr bwMode="auto">
          <a:xfrm>
            <a:off x="731838" y="1158875"/>
            <a:ext cx="8137525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05000"/>
              </a:lnSpc>
              <a:spcBef>
                <a:spcPct val="20000"/>
              </a:spcBef>
              <a:buSzPct val="100000"/>
              <a:buFont typeface="Wingdings" pitchFamily="2" charset="2"/>
              <a:buNone/>
            </a:pPr>
            <a:r>
              <a:rPr lang="es-ES" sz="2400" dirty="0">
                <a:latin typeface="Lucida Sans" pitchFamily="34" charset="0"/>
              </a:rPr>
              <a:t>Esta función muestra la información del flujo como imágenes 3D, que permite a los usuarios ver las imágenes desde diferentes ángulos.</a:t>
            </a:r>
          </a:p>
          <a:p>
            <a:pPr algn="l">
              <a:lnSpc>
                <a:spcPct val="105000"/>
              </a:lnSpc>
              <a:spcBef>
                <a:spcPct val="20000"/>
              </a:spcBef>
              <a:buSzPct val="100000"/>
              <a:buFont typeface="Wingdings" pitchFamily="2" charset="2"/>
              <a:buNone/>
            </a:pPr>
            <a:r>
              <a:rPr lang="es-ES" sz="2400" dirty="0">
                <a:latin typeface="Lucida Sans" pitchFamily="34" charset="0"/>
              </a:rPr>
              <a:t>Es posible reconocer las estructuras de vasos tortuosos o enredados, que son difíciles de comprender en imágenes bidimensionales.</a:t>
            </a:r>
          </a:p>
          <a:p>
            <a:pPr>
              <a:lnSpc>
                <a:spcPct val="105000"/>
              </a:lnSpc>
              <a:spcBef>
                <a:spcPct val="20000"/>
              </a:spcBef>
              <a:buSzPct val="100000"/>
              <a:buFont typeface="Wingdings" pitchFamily="2" charset="2"/>
              <a:buNone/>
            </a:pPr>
            <a:endParaRPr lang="pt-BR" dirty="0"/>
          </a:p>
        </p:txBody>
      </p:sp>
      <p:sp>
        <p:nvSpPr>
          <p:cNvPr id="62468" name="Retângulo 7"/>
          <p:cNvSpPr>
            <a:spLocks noChangeArrowheads="1"/>
          </p:cNvSpPr>
          <p:nvPr/>
        </p:nvSpPr>
        <p:spPr bwMode="auto">
          <a:xfrm>
            <a:off x="6588224" y="6165304"/>
            <a:ext cx="2555776" cy="332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  <a:spcBef>
                <a:spcPct val="20000"/>
              </a:spcBef>
              <a:buSzPct val="100000"/>
              <a:buFont typeface="Wingdings" pitchFamily="2" charset="2"/>
              <a:buNone/>
            </a:pPr>
            <a:r>
              <a:rPr lang="es-ES" altLang="ja-JP" b="1" dirty="0" smtClean="0">
                <a:solidFill>
                  <a:srgbClr val="FF6600"/>
                </a:solidFill>
                <a:latin typeface="Arial" charset="0"/>
              </a:rPr>
              <a:t>Opcional de RT-3D</a:t>
            </a:r>
            <a:r>
              <a:rPr lang="es-ES" altLang="ja-JP" b="1" dirty="0" smtClean="0">
                <a:solidFill>
                  <a:srgbClr val="FF9900"/>
                </a:solidFill>
                <a:latin typeface="Arial" charset="0"/>
              </a:rPr>
              <a:t> </a:t>
            </a:r>
            <a:endParaRPr lang="es-ES" dirty="0"/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2982913" y="3597275"/>
            <a:ext cx="3881437" cy="3159125"/>
            <a:chOff x="2544" y="1824"/>
            <a:chExt cx="2064" cy="1680"/>
          </a:xfrm>
        </p:grpSpPr>
        <p:pic>
          <p:nvPicPr>
            <p:cNvPr id="62472" name="Picture 23" descr="BC_glay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44" y="1824"/>
              <a:ext cx="2064" cy="1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2473" name="Rectangle 24"/>
            <p:cNvSpPr>
              <a:spLocks noChangeArrowheads="1"/>
            </p:cNvSpPr>
            <p:nvPr/>
          </p:nvSpPr>
          <p:spPr bwMode="auto">
            <a:xfrm>
              <a:off x="2728" y="2008"/>
              <a:ext cx="1601" cy="1228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105000"/>
                </a:lnSpc>
                <a:spcBef>
                  <a:spcPct val="20000"/>
                </a:spcBef>
                <a:buSzPct val="100000"/>
                <a:buFont typeface="Wingdings" pitchFamily="2" charset="2"/>
                <a:buNone/>
              </a:pPr>
              <a:endParaRPr lang="en-US"/>
            </a:p>
          </p:txBody>
        </p:sp>
      </p:grpSp>
      <p:pic>
        <p:nvPicPr>
          <p:cNvPr id="62470" name="Picture 28" descr="ECR-_2008-_DAY-_4_20080310_3D-_v7-_ECR_0003ss"/>
          <p:cNvPicPr>
            <a:picLocks noChangeAspect="1" noChangeArrowheads="1"/>
          </p:cNvPicPr>
          <p:nvPr/>
        </p:nvPicPr>
        <p:blipFill>
          <a:blip r:embed="rId4" cstate="print"/>
          <a:srcRect t="8812" b="8429"/>
          <a:stretch>
            <a:fillRect/>
          </a:stretch>
        </p:blipFill>
        <p:spPr bwMode="auto">
          <a:xfrm>
            <a:off x="3328988" y="4162425"/>
            <a:ext cx="3009900" cy="186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2195736" y="1916832"/>
            <a:ext cx="5429250" cy="4275137"/>
            <a:chOff x="2544" y="1824"/>
            <a:chExt cx="2064" cy="1680"/>
          </a:xfrm>
        </p:grpSpPr>
        <p:pic>
          <p:nvPicPr>
            <p:cNvPr id="63496" name="Picture 23" descr="BC_glay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44" y="1824"/>
              <a:ext cx="2064" cy="1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3497" name="Rectangle 24"/>
            <p:cNvSpPr>
              <a:spLocks noChangeArrowheads="1"/>
            </p:cNvSpPr>
            <p:nvPr/>
          </p:nvSpPr>
          <p:spPr bwMode="auto">
            <a:xfrm>
              <a:off x="2728" y="2008"/>
              <a:ext cx="1601" cy="1228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105000"/>
                </a:lnSpc>
                <a:spcBef>
                  <a:spcPct val="20000"/>
                </a:spcBef>
                <a:buSzPct val="100000"/>
                <a:buFont typeface="Wingdings" pitchFamily="2" charset="2"/>
                <a:buNone/>
              </a:pPr>
              <a:endParaRPr lang="en-US"/>
            </a:p>
          </p:txBody>
        </p:sp>
      </p:grpSp>
      <p:sp>
        <p:nvSpPr>
          <p:cNvPr id="63491" name="Content Placeholder 6"/>
          <p:cNvSpPr>
            <a:spLocks noGrp="1"/>
          </p:cNvSpPr>
          <p:nvPr>
            <p:ph idx="1"/>
          </p:nvPr>
        </p:nvSpPr>
        <p:spPr>
          <a:xfrm>
            <a:off x="642938" y="1285875"/>
            <a:ext cx="7977187" cy="928688"/>
          </a:xfrm>
        </p:spPr>
        <p:txBody>
          <a:bodyPr/>
          <a:lstStyle/>
          <a:p>
            <a:pPr eaLnBrk="1" hangingPunct="1"/>
            <a:r>
              <a:rPr lang="es-ES" dirty="0" smtClean="0"/>
              <a:t>Visualización del corte horizontal.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88913"/>
            <a:ext cx="6315075" cy="801687"/>
          </a:xfrm>
        </p:spPr>
        <p:txBody>
          <a:bodyPr/>
          <a:lstStyle/>
          <a:p>
            <a:pPr lvl="1" eaLnBrk="1" hangingPunct="1">
              <a:defRPr/>
            </a:pPr>
            <a:r>
              <a:rPr lang="es-ES" altLang="ja-JP" dirty="0" smtClean="0">
                <a:latin typeface="+mj-lt"/>
              </a:rPr>
              <a:t>MPR - </a:t>
            </a:r>
            <a:r>
              <a:rPr lang="es-ES" dirty="0" smtClean="0">
                <a:latin typeface="+mj-lt"/>
              </a:rPr>
              <a:t>Reconstrucción </a:t>
            </a:r>
            <a:r>
              <a:rPr lang="es-ES" altLang="ja-JP" dirty="0" err="1" smtClean="0">
                <a:latin typeface="+mj-lt"/>
              </a:rPr>
              <a:t>Multi</a:t>
            </a:r>
            <a:r>
              <a:rPr lang="es-ES" altLang="ja-JP" dirty="0" smtClean="0">
                <a:latin typeface="+mj-lt"/>
              </a:rPr>
              <a:t> </a:t>
            </a:r>
            <a:r>
              <a:rPr lang="es-ES" altLang="ja-JP" dirty="0" err="1" smtClean="0">
                <a:latin typeface="+mj-lt"/>
              </a:rPr>
              <a:t>Planar</a:t>
            </a:r>
            <a:endParaRPr lang="en-US" dirty="0">
              <a:latin typeface="+mj-lt"/>
            </a:endParaRPr>
          </a:p>
        </p:txBody>
      </p:sp>
      <p:pic>
        <p:nvPicPr>
          <p:cNvPr id="63493" name="Content Placeholder 4" descr="3D Bladder tumor_2.bmp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white">
          <a:xfrm>
            <a:off x="2767236" y="2416894"/>
            <a:ext cx="4119562" cy="308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695798" y="5722069"/>
            <a:ext cx="4143375" cy="3508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105000"/>
              </a:lnSpc>
              <a:spcBef>
                <a:spcPct val="20000"/>
              </a:spcBef>
              <a:buSzPct val="100000"/>
              <a:buFont typeface="Wingdings" pitchFamily="2" charset="2"/>
              <a:buNone/>
              <a:defRPr/>
            </a:pPr>
            <a:r>
              <a:rPr lang="es-ES" sz="1600" dirty="0">
                <a:latin typeface="+mn-lt"/>
                <a:ea typeface="ＭＳ Ｐゴシック" pitchFamily="34" charset="-128"/>
              </a:rPr>
              <a:t>Tumor de Vejiga Urinaria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ítulo 1"/>
          <p:cNvSpPr>
            <a:spLocks noGrp="1"/>
          </p:cNvSpPr>
          <p:nvPr>
            <p:ph type="title"/>
          </p:nvPr>
        </p:nvSpPr>
        <p:spPr>
          <a:xfrm>
            <a:off x="685800" y="269875"/>
            <a:ext cx="6600825" cy="801688"/>
          </a:xfrm>
        </p:spPr>
        <p:txBody>
          <a:bodyPr/>
          <a:lstStyle/>
          <a:p>
            <a:pPr eaLnBrk="1" hangingPunct="1">
              <a:defRPr/>
            </a:pPr>
            <a:r>
              <a:rPr lang="it-I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Arial" pitchFamily="34" charset="0"/>
              </a:rPr>
              <a:t>MSI: Multi Slice Imaging</a:t>
            </a:r>
            <a:endParaRPr lang="pt-B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itchFamily="34" charset="0"/>
              <a:cs typeface="Arial" pitchFamily="34" charset="0"/>
            </a:endParaRPr>
          </a:p>
        </p:txBody>
      </p:sp>
      <p:sp>
        <p:nvSpPr>
          <p:cNvPr id="50179" name="Espaço Reservado para Tex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34950" indent="-234950" eaLnBrk="1" hangingPunct="1">
              <a:defRPr/>
            </a:pPr>
            <a:r>
              <a:rPr lang="es-ES" dirty="0" smtClean="0">
                <a:latin typeface="Lucida Sans" pitchFamily="34" charset="0"/>
                <a:cs typeface="Arial" charset="0"/>
              </a:rPr>
              <a:t>Visualización </a:t>
            </a:r>
            <a:r>
              <a:rPr lang="es-ES" dirty="0" err="1" smtClean="0">
                <a:latin typeface="Lucida Sans" pitchFamily="34" charset="0"/>
                <a:cs typeface="Arial" charset="0"/>
              </a:rPr>
              <a:t>multi</a:t>
            </a:r>
            <a:r>
              <a:rPr lang="es-ES" dirty="0" smtClean="0">
                <a:latin typeface="Lucida Sans" pitchFamily="34" charset="0"/>
                <a:cs typeface="Arial" charset="0"/>
              </a:rPr>
              <a:t>-plano de datos de volumen 3D.</a:t>
            </a:r>
          </a:p>
          <a:p>
            <a:pPr marL="234950" indent="-234950" eaLnBrk="1" hangingPunct="1">
              <a:defRPr/>
            </a:pPr>
            <a:r>
              <a:rPr lang="es-ES" kern="1200" dirty="0" smtClean="0">
                <a:latin typeface="Lucida Sans" pitchFamily="34" charset="0"/>
                <a:ea typeface="ＭＳ Ｐ明朝" charset="-128"/>
              </a:rPr>
              <a:t>Se puede mostrar múltiples imágenes de la sección transversal de un corte lo que facilita la observación del grado y extensión de una lesión para un entendimiento objetivo de la localización anatómica.</a:t>
            </a:r>
          </a:p>
          <a:p>
            <a:pPr marL="234950" indent="-234950" eaLnBrk="1" hangingPunct="1">
              <a:defRPr/>
            </a:pPr>
            <a:r>
              <a:rPr lang="es-ES" kern="1200" dirty="0" smtClean="0">
                <a:latin typeface="Lucida Sans" pitchFamily="34" charset="0"/>
                <a:ea typeface="ＭＳ Ｐ明朝" charset="-128"/>
              </a:rPr>
              <a:t>Comparación intuitiva con</a:t>
            </a:r>
          </a:p>
          <a:p>
            <a:pPr marL="234950" indent="-234950" eaLnBrk="1" hangingPunct="1">
              <a:buFont typeface="Wingdings" pitchFamily="2" charset="2"/>
              <a:buNone/>
              <a:defRPr/>
            </a:pPr>
            <a:r>
              <a:rPr lang="es-ES" kern="1200" dirty="0" smtClean="0">
                <a:latin typeface="Lucida Sans" pitchFamily="34" charset="0"/>
                <a:ea typeface="ＭＳ Ｐ明朝" charset="-128"/>
              </a:rPr>
              <a:t>	imágenes de CT y MR.</a:t>
            </a:r>
          </a:p>
        </p:txBody>
      </p:sp>
      <p:sp>
        <p:nvSpPr>
          <p:cNvPr id="64516" name="Retângulo 12"/>
          <p:cNvSpPr>
            <a:spLocks noChangeArrowheads="1"/>
          </p:cNvSpPr>
          <p:nvPr/>
        </p:nvSpPr>
        <p:spPr bwMode="auto">
          <a:xfrm>
            <a:off x="5178425" y="5989638"/>
            <a:ext cx="296545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5000"/>
              </a:lnSpc>
              <a:spcBef>
                <a:spcPct val="20000"/>
              </a:spcBef>
              <a:buSzPct val="100000"/>
              <a:buFont typeface="Wingdings" pitchFamily="2" charset="2"/>
              <a:buNone/>
            </a:pPr>
            <a:r>
              <a:rPr lang="es-ES" sz="2000">
                <a:latin typeface="Lucida Sans" pitchFamily="34" charset="0"/>
              </a:rPr>
              <a:t>MSI de Cabeza Fetal</a:t>
            </a: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4886325" y="3214688"/>
            <a:ext cx="3700463" cy="3230562"/>
            <a:chOff x="2562" y="1826"/>
            <a:chExt cx="2114" cy="1721"/>
          </a:xfrm>
        </p:grpSpPr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2562" y="1826"/>
              <a:ext cx="2114" cy="1721"/>
              <a:chOff x="2544" y="1824"/>
              <a:chExt cx="2064" cy="1680"/>
            </a:xfrm>
          </p:grpSpPr>
          <p:pic>
            <p:nvPicPr>
              <p:cNvPr id="64521" name="Picture 12" descr="BC_glay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544" y="1824"/>
                <a:ext cx="2064" cy="16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4522" name="Rectangle 13"/>
              <p:cNvSpPr>
                <a:spLocks noChangeArrowheads="1"/>
              </p:cNvSpPr>
              <p:nvPr/>
            </p:nvSpPr>
            <p:spPr bwMode="auto">
              <a:xfrm>
                <a:off x="2728" y="2008"/>
                <a:ext cx="1601" cy="1228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105000"/>
                  </a:lnSpc>
                  <a:spcBef>
                    <a:spcPct val="20000"/>
                  </a:spcBef>
                  <a:buSzPct val="100000"/>
                  <a:buFont typeface="Wingdings" pitchFamily="2" charset="2"/>
                  <a:buNone/>
                </a:pPr>
                <a:endParaRPr lang="en-US"/>
              </a:p>
            </p:txBody>
          </p:sp>
        </p:grpSp>
        <p:pic>
          <p:nvPicPr>
            <p:cNvPr id="64520" name="Picture 15" descr="A7_MSI"/>
            <p:cNvPicPr>
              <a:picLocks noChangeAspect="1" noChangeArrowheads="1"/>
            </p:cNvPicPr>
            <p:nvPr/>
          </p:nvPicPr>
          <p:blipFill>
            <a:blip r:embed="rId4" cstate="print"/>
            <a:srcRect t="10753" b="7527"/>
            <a:stretch>
              <a:fillRect/>
            </a:stretch>
          </p:blipFill>
          <p:spPr bwMode="auto">
            <a:xfrm>
              <a:off x="2789" y="2141"/>
              <a:ext cx="1569" cy="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18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88913"/>
            <a:ext cx="7050360" cy="863600"/>
          </a:xfrm>
        </p:spPr>
        <p:txBody>
          <a:bodyPr/>
          <a:lstStyle/>
          <a:p>
            <a:pPr lvl="1">
              <a:defRPr/>
            </a:pPr>
            <a:r>
              <a:rPr lang="pt-BR" dirty="0"/>
              <a:t>STIC (</a:t>
            </a:r>
            <a:r>
              <a:rPr lang="pt-BR" dirty="0" err="1"/>
              <a:t>Spatio-Temporal</a:t>
            </a:r>
            <a:r>
              <a:rPr lang="pt-BR" dirty="0"/>
              <a:t> </a:t>
            </a:r>
            <a:r>
              <a:rPr lang="pt-BR" dirty="0" err="1"/>
              <a:t>Image</a:t>
            </a:r>
            <a:r>
              <a:rPr lang="pt-BR" dirty="0"/>
              <a:t> </a:t>
            </a:r>
            <a:r>
              <a:rPr lang="pt-BR" dirty="0" err="1"/>
              <a:t>Correlation</a:t>
            </a:r>
            <a:r>
              <a:rPr lang="pt-BR" dirty="0"/>
              <a:t>)</a:t>
            </a:r>
            <a:endParaRPr lang="es-ES" altLang="ja-JP" dirty="0"/>
          </a:p>
        </p:txBody>
      </p:sp>
      <p:pic>
        <p:nvPicPr>
          <p:cNvPr id="1245201" name="BW24W_2.avi">
            <a:hlinkClick r:id="" action="ppaction://media"/>
          </p:cNvPr>
          <p:cNvPicPr>
            <a:picLocks noGrp="1" noRot="1" noChangeAspect="1" noChangeArrowheads="1"/>
          </p:cNvPicPr>
          <p:nvPr>
            <p:ph sz="half" idx="2"/>
            <a:videoFile r:link="rId2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611560" y="2276872"/>
            <a:ext cx="4535487" cy="2849562"/>
          </a:xfrm>
          <a:ln/>
        </p:spPr>
      </p:pic>
      <p:sp>
        <p:nvSpPr>
          <p:cNvPr id="1245188" name="Text Box 4"/>
          <p:cNvSpPr txBox="1">
            <a:spLocks noChangeArrowheads="1"/>
          </p:cNvSpPr>
          <p:nvPr/>
        </p:nvSpPr>
        <p:spPr bwMode="auto">
          <a:xfrm>
            <a:off x="202880" y="5163008"/>
            <a:ext cx="5328295" cy="36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72000" tIns="72000" rIns="72000" bIns="720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dirty="0" smtClean="0"/>
              <a:t>Visualización</a:t>
            </a:r>
            <a:r>
              <a:rPr lang="es-ES" dirty="0"/>
              <a:t> </a:t>
            </a:r>
            <a:r>
              <a:rPr lang="en-US" altLang="ja-JP" dirty="0" smtClean="0">
                <a:latin typeface="Arial" charset="0"/>
              </a:rPr>
              <a:t>FMPR </a:t>
            </a:r>
            <a:r>
              <a:rPr lang="es-ES" dirty="0" smtClean="0"/>
              <a:t>de </a:t>
            </a:r>
            <a:r>
              <a:rPr lang="es-ES" dirty="0"/>
              <a:t>un feto de 24 semanas</a:t>
            </a:r>
            <a:endParaRPr lang="en-US" altLang="ja-JP" dirty="0">
              <a:latin typeface="Arial" charset="0"/>
            </a:endParaRPr>
          </a:p>
        </p:txBody>
      </p:sp>
      <p:sp>
        <p:nvSpPr>
          <p:cNvPr id="1245200" name="Oval 16"/>
          <p:cNvSpPr>
            <a:spLocks noChangeArrowheads="1"/>
          </p:cNvSpPr>
          <p:nvPr/>
        </p:nvSpPr>
        <p:spPr bwMode="auto">
          <a:xfrm>
            <a:off x="8964613" y="7100689"/>
            <a:ext cx="71437" cy="14605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72000" tIns="72000" rIns="72000" bIns="72000" anchor="ctr"/>
          <a:lstStyle/>
          <a:p>
            <a:endParaRPr lang="pt-BR"/>
          </a:p>
        </p:txBody>
      </p:sp>
      <p:pic>
        <p:nvPicPr>
          <p:cNvPr id="1245204" name="000001e5cut.AVI">
            <a:hlinkClick r:id="" action="ppaction://media"/>
          </p:cNvPr>
          <p:cNvPicPr>
            <a:picLocks noGrp="1" noRot="1" noChangeAspect="1" noChangeArrowheads="1"/>
          </p:cNvPicPr>
          <p:nvPr>
            <p:ph sz="half" idx="1"/>
            <a:videoFile r:link="rId3"/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5362947" y="2276872"/>
            <a:ext cx="2951163" cy="2259012"/>
          </a:xfrm>
          <a:ln/>
        </p:spPr>
      </p:pic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4355331" y="4581078"/>
            <a:ext cx="5112568" cy="36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72000" tIns="72000" rIns="72000" bIns="720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dirty="0" smtClean="0"/>
              <a:t>Imagen</a:t>
            </a:r>
            <a:r>
              <a:rPr lang="es-ES" dirty="0"/>
              <a:t> </a:t>
            </a:r>
            <a:r>
              <a:rPr lang="en-US" altLang="ja-JP" dirty="0" smtClean="0">
                <a:latin typeface="Arial" charset="0"/>
              </a:rPr>
              <a:t>3D </a:t>
            </a:r>
            <a:r>
              <a:rPr lang="es-ES" dirty="0" smtClean="0"/>
              <a:t>de </a:t>
            </a:r>
            <a:r>
              <a:rPr lang="es-ES" dirty="0"/>
              <a:t>un feto de </a:t>
            </a:r>
            <a:r>
              <a:rPr lang="es-ES" dirty="0" smtClean="0"/>
              <a:t>29 </a:t>
            </a:r>
            <a:r>
              <a:rPr lang="es-ES" dirty="0"/>
              <a:t>semanas</a:t>
            </a:r>
            <a:endParaRPr lang="en-US" altLang="ja-JP" dirty="0">
              <a:latin typeface="Arial" charset="0"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683568" y="1340768"/>
            <a:ext cx="8048625" cy="428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72000" rIns="72000" bIns="72000" numCol="1" anchor="t" anchorCtr="0" compatLnSpc="1">
            <a:prstTxWarp prst="textNoShape">
              <a:avLst/>
            </a:prstTxWarp>
          </a:bodyPr>
          <a:lstStyle/>
          <a:p>
            <a:pPr marL="0" marR="0" lvl="0" indent="190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85000"/>
              <a:buFont typeface="Wingdings" pitchFamily="2" charset="2"/>
              <a:buNone/>
              <a:tabLst/>
              <a:defRPr/>
            </a:pPr>
            <a:r>
              <a:rPr kumimoji="0" lang="es-E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Imagen 3D de </a:t>
            </a:r>
            <a:r>
              <a:rPr kumimoji="0" lang="es-E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Coraz</a:t>
            </a:r>
            <a:r>
              <a:rPr lang="en-US" sz="2000" kern="0" dirty="0" err="1" smtClean="0">
                <a:latin typeface="+mn-lt"/>
                <a:ea typeface="+mn-ea"/>
              </a:rPr>
              <a:t>ón</a:t>
            </a:r>
            <a:r>
              <a:rPr lang="en-US" sz="2000" kern="0" dirty="0" smtClean="0">
                <a:latin typeface="+mn-lt"/>
                <a:ea typeface="+mn-ea"/>
              </a:rPr>
              <a:t> Fetal</a:t>
            </a:r>
            <a:endParaRPr kumimoji="0" lang="es-ES" sz="2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" fill="hold"/>
                                        <p:tgtEl>
                                          <p:spTgt spid="12452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7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34" fill="hold"/>
                                        <p:tgtEl>
                                          <p:spTgt spid="12452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45201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452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2452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5201"/>
                  </p:tgtEl>
                </p:cond>
              </p:nextCondLst>
            </p:seq>
            <p:video>
              <p:cMediaNode>
                <p:cTn id="16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4520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452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2452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5204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Content Placeholder 2"/>
          <p:cNvSpPr>
            <a:spLocks noGrp="1"/>
          </p:cNvSpPr>
          <p:nvPr>
            <p:ph idx="1"/>
          </p:nvPr>
        </p:nvSpPr>
        <p:spPr>
          <a:xfrm>
            <a:off x="714375" y="1152525"/>
            <a:ext cx="8048625" cy="2776538"/>
          </a:xfrm>
        </p:spPr>
        <p:txBody>
          <a:bodyPr/>
          <a:lstStyle/>
          <a:p>
            <a:pPr marL="0" indent="19050">
              <a:lnSpc>
                <a:spcPct val="90000"/>
              </a:lnSpc>
              <a:buFont typeface="Wingdings" pitchFamily="2" charset="2"/>
              <a:buNone/>
            </a:pPr>
            <a:r>
              <a:rPr lang="es-ES" sz="2000" dirty="0" smtClean="0"/>
              <a:t>Calcula el volumen automáticamente usando los datos reales obteniendo una mayor precisión que el método convencional de medición.</a:t>
            </a:r>
          </a:p>
        </p:txBody>
      </p:sp>
      <p:pic>
        <p:nvPicPr>
          <p:cNvPr id="65539" name="Picture 8" descr="AVM - Gall Bladder.bmp"/>
          <p:cNvPicPr>
            <a:picLocks noChangeAspect="1"/>
          </p:cNvPicPr>
          <p:nvPr/>
        </p:nvPicPr>
        <p:blipFill>
          <a:blip r:embed="rId3" cstate="print"/>
          <a:srcRect l="9975" t="13300" r="10109" b="19048"/>
          <a:stretch>
            <a:fillRect/>
          </a:stretch>
        </p:blipFill>
        <p:spPr bwMode="auto">
          <a:xfrm>
            <a:off x="2714625" y="2000250"/>
            <a:ext cx="3667125" cy="232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857250" y="4641850"/>
            <a:ext cx="7500938" cy="164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spcBef>
                <a:spcPts val="0"/>
              </a:spcBef>
              <a:buClr>
                <a:srgbClr val="FF7F00"/>
              </a:buClr>
              <a:buSzPct val="85000"/>
              <a:defRPr/>
            </a:pPr>
            <a:r>
              <a:rPr lang="es-ES" sz="2000" dirty="0">
                <a:latin typeface="+mn-lt"/>
                <a:ea typeface="ＭＳ Ｐゴシック" pitchFamily="34" charset="-128"/>
              </a:rPr>
              <a:t>Aplicaciones clínicas </a:t>
            </a:r>
          </a:p>
          <a:p>
            <a:pPr marL="342900" indent="-342900" algn="l">
              <a:spcBef>
                <a:spcPts val="0"/>
              </a:spcBef>
              <a:buClr>
                <a:srgbClr val="FF7F00"/>
              </a:buClr>
              <a:buSzPct val="85000"/>
              <a:buFont typeface="Wingdings" pitchFamily="2" charset="2"/>
              <a:buChar char="l"/>
              <a:defRPr/>
            </a:pPr>
            <a:r>
              <a:rPr lang="es-ES" dirty="0">
                <a:latin typeface="+mn-lt"/>
                <a:ea typeface="ＭＳ Ｐゴシック" pitchFamily="34" charset="-128"/>
              </a:rPr>
              <a:t>Evaluación de la forma y el volumen de los tumores en el hígado</a:t>
            </a:r>
          </a:p>
          <a:p>
            <a:pPr marL="800100" lvl="1" indent="-342900" algn="l">
              <a:spcBef>
                <a:spcPts val="0"/>
              </a:spcBef>
              <a:buClr>
                <a:srgbClr val="FF7F00"/>
              </a:buClr>
              <a:buSzPct val="85000"/>
              <a:buFont typeface="Wingdings" pitchFamily="2" charset="2"/>
              <a:buChar char="l"/>
              <a:defRPr/>
            </a:pPr>
            <a:r>
              <a:rPr lang="es-ES" sz="1400" dirty="0">
                <a:latin typeface="+mn-lt"/>
                <a:ea typeface="ＭＳ Ｐゴシック" pitchFamily="34" charset="-128"/>
              </a:rPr>
              <a:t>La Decisión de la dosis de la medicina y lo parecer de la eficacia del tratamiento</a:t>
            </a:r>
          </a:p>
          <a:p>
            <a:pPr marL="342900" indent="-342900" algn="l">
              <a:spcBef>
                <a:spcPts val="0"/>
              </a:spcBef>
              <a:buClr>
                <a:srgbClr val="FF7F00"/>
              </a:buClr>
              <a:buSzPct val="85000"/>
              <a:buFont typeface="Wingdings" pitchFamily="2" charset="2"/>
              <a:buChar char="l"/>
              <a:defRPr/>
            </a:pPr>
            <a:r>
              <a:rPr lang="es-ES" dirty="0">
                <a:latin typeface="+mn-lt"/>
                <a:ea typeface="ＭＳ Ｐゴシック" pitchFamily="34" charset="-128"/>
              </a:rPr>
              <a:t>Evaluación de la vejiga y de la hipertrofia de la próstata, </a:t>
            </a:r>
            <a:r>
              <a:rPr lang="es-ES" dirty="0" err="1">
                <a:latin typeface="+mn-lt"/>
                <a:ea typeface="ＭＳ Ｐゴシック" pitchFamily="34" charset="-128"/>
              </a:rPr>
              <a:t>etc</a:t>
            </a:r>
            <a:endParaRPr lang="es-ES" dirty="0">
              <a:latin typeface="+mn-lt"/>
              <a:ea typeface="ＭＳ Ｐゴシック" pitchFamily="34" charset="-128"/>
            </a:endParaRPr>
          </a:p>
          <a:p>
            <a:pPr marL="1143000" lvl="2" indent="-228600">
              <a:spcBef>
                <a:spcPct val="20000"/>
              </a:spcBef>
              <a:buClr>
                <a:srgbClr val="999999"/>
              </a:buClr>
              <a:buSzPct val="70000"/>
              <a:defRPr/>
            </a:pPr>
            <a:r>
              <a:rPr lang="es-ES" dirty="0">
                <a:latin typeface="+mn-lt"/>
                <a:ea typeface="ＭＳ Ｐゴシック" pitchFamily="34" charset="-128"/>
              </a:rPr>
              <a:t/>
            </a:r>
            <a:br>
              <a:rPr lang="es-ES" dirty="0">
                <a:latin typeface="+mn-lt"/>
                <a:ea typeface="ＭＳ Ｐゴシック" pitchFamily="34" charset="-128"/>
              </a:rPr>
            </a:br>
            <a:endParaRPr lang="en-US" altLang="ja-JP" dirty="0">
              <a:latin typeface="+mn-lt"/>
              <a:ea typeface="ＭＳ Ｐゴシック" pitchFamily="34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60763" y="4273550"/>
            <a:ext cx="20828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dirty="0">
                <a:latin typeface="+mn-lt"/>
                <a:ea typeface="ＭＳ Ｐゴシック" pitchFamily="34" charset="-128"/>
              </a:rPr>
              <a:t>Vesícula biliar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0" y="269875"/>
            <a:ext cx="6766520" cy="801688"/>
          </a:xfrm>
        </p:spPr>
        <p:txBody>
          <a:bodyPr/>
          <a:lstStyle/>
          <a:p>
            <a:pPr eaLnBrk="1" hangingPunct="1">
              <a:defRPr/>
            </a:pPr>
            <a:r>
              <a:rPr lang="es-ES" dirty="0" smtClean="0"/>
              <a:t>AVM – Medición de Volumen Automático</a:t>
            </a:r>
            <a:endParaRPr lang="es-ES" dirty="0"/>
          </a:p>
        </p:txBody>
      </p:sp>
      <p:sp>
        <p:nvSpPr>
          <p:cNvPr id="8" name="Retângulo 7"/>
          <p:cNvSpPr>
            <a:spLocks noChangeArrowheads="1"/>
          </p:cNvSpPr>
          <p:nvPr/>
        </p:nvSpPr>
        <p:spPr bwMode="auto">
          <a:xfrm>
            <a:off x="6588224" y="6165304"/>
            <a:ext cx="2555776" cy="332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  <a:spcBef>
                <a:spcPct val="20000"/>
              </a:spcBef>
              <a:buSzPct val="100000"/>
              <a:buFont typeface="Wingdings" pitchFamily="2" charset="2"/>
              <a:buNone/>
            </a:pPr>
            <a:r>
              <a:rPr lang="es-ES" altLang="ja-JP" b="1" dirty="0" smtClean="0">
                <a:solidFill>
                  <a:srgbClr val="FF6600"/>
                </a:solidFill>
                <a:latin typeface="Arial" charset="0"/>
              </a:rPr>
              <a:t>Opcional de RT-3D</a:t>
            </a:r>
            <a:r>
              <a:rPr lang="es-ES" altLang="ja-JP" b="1" dirty="0" smtClean="0">
                <a:solidFill>
                  <a:srgbClr val="FF9900"/>
                </a:solidFill>
                <a:latin typeface="Arial" charset="0"/>
              </a:rPr>
              <a:t> </a:t>
            </a:r>
            <a:endParaRPr lang="es-E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685800" y="269875"/>
            <a:ext cx="6766520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72000" rIns="72000" bIns="7200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TVM – Medición de Volumen Trazado</a:t>
            </a:r>
            <a:endParaRPr kumimoji="0" lang="es-ES" sz="2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827584" y="1556792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 smtClean="0"/>
              <a:t>Calcula el volumen de una área </a:t>
            </a:r>
            <a:r>
              <a:rPr lang="es-ES" sz="2000" dirty="0"/>
              <a:t>con bordes indefinidos </a:t>
            </a:r>
            <a:r>
              <a:rPr lang="es-ES" sz="2000" dirty="0" smtClean="0"/>
              <a:t>.</a:t>
            </a:r>
            <a:endParaRPr lang="pt-BR" sz="2000" dirty="0"/>
          </a:p>
        </p:txBody>
      </p:sp>
      <p:pic>
        <p:nvPicPr>
          <p:cNvPr id="11" name="Picture 5" descr="卵胞SR00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3356992"/>
            <a:ext cx="3501656" cy="2149958"/>
          </a:xfrm>
          <a:prstGeom prst="rect">
            <a:avLst/>
          </a:prstGeom>
          <a:noFill/>
        </p:spPr>
      </p:pic>
      <p:grpSp>
        <p:nvGrpSpPr>
          <p:cNvPr id="13" name="Group 4"/>
          <p:cNvGrpSpPr>
            <a:grpSpLocks/>
          </p:cNvGrpSpPr>
          <p:nvPr/>
        </p:nvGrpSpPr>
        <p:grpSpPr bwMode="auto">
          <a:xfrm>
            <a:off x="683568" y="2132856"/>
            <a:ext cx="936104" cy="1283721"/>
            <a:chOff x="696" y="1080"/>
            <a:chExt cx="1242" cy="1476"/>
          </a:xfrm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817" y="1377"/>
              <a:ext cx="1053" cy="950"/>
            </a:xfrm>
            <a:custGeom>
              <a:avLst/>
              <a:gdLst/>
              <a:ahLst/>
              <a:cxnLst>
                <a:cxn ang="0">
                  <a:pos x="35" y="609"/>
                </a:cxn>
                <a:cxn ang="0">
                  <a:pos x="285" y="218"/>
                </a:cxn>
                <a:cxn ang="0">
                  <a:pos x="646" y="91"/>
                </a:cxn>
                <a:cxn ang="0">
                  <a:pos x="947" y="9"/>
                </a:cxn>
                <a:cxn ang="0">
                  <a:pos x="1049" y="147"/>
                </a:cxn>
                <a:cxn ang="0">
                  <a:pos x="972" y="504"/>
                </a:cxn>
                <a:cxn ang="0">
                  <a:pos x="671" y="603"/>
                </a:cxn>
                <a:cxn ang="0">
                  <a:pos x="405" y="855"/>
                </a:cxn>
                <a:cxn ang="0">
                  <a:pos x="77" y="909"/>
                </a:cxn>
                <a:cxn ang="0">
                  <a:pos x="35" y="609"/>
                </a:cxn>
              </a:cxnLst>
              <a:rect l="0" t="0" r="r" b="b"/>
              <a:pathLst>
                <a:path w="1053" h="950">
                  <a:moveTo>
                    <a:pt x="35" y="609"/>
                  </a:moveTo>
                  <a:cubicBezTo>
                    <a:pt x="70" y="494"/>
                    <a:pt x="183" y="304"/>
                    <a:pt x="285" y="218"/>
                  </a:cubicBezTo>
                  <a:cubicBezTo>
                    <a:pt x="387" y="132"/>
                    <a:pt x="536" y="126"/>
                    <a:pt x="646" y="91"/>
                  </a:cubicBezTo>
                  <a:cubicBezTo>
                    <a:pt x="756" y="56"/>
                    <a:pt x="880" y="0"/>
                    <a:pt x="947" y="9"/>
                  </a:cubicBezTo>
                  <a:cubicBezTo>
                    <a:pt x="1014" y="18"/>
                    <a:pt x="1045" y="65"/>
                    <a:pt x="1049" y="147"/>
                  </a:cubicBezTo>
                  <a:cubicBezTo>
                    <a:pt x="1053" y="229"/>
                    <a:pt x="1035" y="428"/>
                    <a:pt x="972" y="504"/>
                  </a:cubicBezTo>
                  <a:cubicBezTo>
                    <a:pt x="909" y="580"/>
                    <a:pt x="765" y="545"/>
                    <a:pt x="671" y="603"/>
                  </a:cubicBezTo>
                  <a:cubicBezTo>
                    <a:pt x="577" y="661"/>
                    <a:pt x="504" y="804"/>
                    <a:pt x="405" y="855"/>
                  </a:cubicBezTo>
                  <a:cubicBezTo>
                    <a:pt x="306" y="906"/>
                    <a:pt x="139" y="950"/>
                    <a:pt x="77" y="909"/>
                  </a:cubicBezTo>
                  <a:cubicBezTo>
                    <a:pt x="15" y="868"/>
                    <a:pt x="0" y="724"/>
                    <a:pt x="35" y="609"/>
                  </a:cubicBezTo>
                  <a:close/>
                </a:path>
              </a:pathLst>
            </a:custGeom>
            <a:gradFill rotWithShape="1">
              <a:gsLst>
                <a:gs pos="0">
                  <a:srgbClr val="CCFFCC"/>
                </a:gs>
                <a:gs pos="100000">
                  <a:srgbClr val="CCFFCC">
                    <a:gamma/>
                    <a:shade val="0"/>
                    <a:invGamma/>
                  </a:srgb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grpSp>
          <p:nvGrpSpPr>
            <p:cNvPr id="15" name="Group 6"/>
            <p:cNvGrpSpPr>
              <a:grpSpLocks/>
            </p:cNvGrpSpPr>
            <p:nvPr/>
          </p:nvGrpSpPr>
          <p:grpSpPr bwMode="auto">
            <a:xfrm>
              <a:off x="918" y="1416"/>
              <a:ext cx="540" cy="966"/>
              <a:chOff x="966" y="1872"/>
              <a:chExt cx="540" cy="966"/>
            </a:xfrm>
          </p:grpSpPr>
          <p:grpSp>
            <p:nvGrpSpPr>
              <p:cNvPr id="33" name="Group 7"/>
              <p:cNvGrpSpPr>
                <a:grpSpLocks/>
              </p:cNvGrpSpPr>
              <p:nvPr/>
            </p:nvGrpSpPr>
            <p:grpSpPr bwMode="auto">
              <a:xfrm>
                <a:off x="966" y="1872"/>
                <a:ext cx="540" cy="966"/>
                <a:chOff x="966" y="1872"/>
                <a:chExt cx="540" cy="966"/>
              </a:xfrm>
            </p:grpSpPr>
            <p:grpSp>
              <p:nvGrpSpPr>
                <p:cNvPr id="35" name="Group 8"/>
                <p:cNvGrpSpPr>
                  <a:grpSpLocks/>
                </p:cNvGrpSpPr>
                <p:nvPr/>
              </p:nvGrpSpPr>
              <p:grpSpPr bwMode="auto">
                <a:xfrm>
                  <a:off x="966" y="1872"/>
                  <a:ext cx="540" cy="966"/>
                  <a:chOff x="1554" y="3096"/>
                  <a:chExt cx="540" cy="966"/>
                </a:xfrm>
              </p:grpSpPr>
              <p:sp>
                <p:nvSpPr>
                  <p:cNvPr id="37" name="Freeform 9"/>
                  <p:cNvSpPr>
                    <a:spLocks/>
                  </p:cNvSpPr>
                  <p:nvPr/>
                </p:nvSpPr>
                <p:spPr bwMode="auto">
                  <a:xfrm>
                    <a:off x="1554" y="3096"/>
                    <a:ext cx="540" cy="966"/>
                  </a:xfrm>
                  <a:custGeom>
                    <a:avLst/>
                    <a:gdLst/>
                    <a:ahLst/>
                    <a:cxnLst>
                      <a:cxn ang="0">
                        <a:pos x="0" y="294"/>
                      </a:cxn>
                      <a:cxn ang="0">
                        <a:pos x="0" y="0"/>
                      </a:cxn>
                      <a:cxn ang="0">
                        <a:pos x="540" y="282"/>
                      </a:cxn>
                      <a:cxn ang="0">
                        <a:pos x="534" y="966"/>
                      </a:cxn>
                      <a:cxn ang="0">
                        <a:pos x="318" y="840"/>
                      </a:cxn>
                    </a:cxnLst>
                    <a:rect l="0" t="0" r="r" b="b"/>
                    <a:pathLst>
                      <a:path w="540" h="966">
                        <a:moveTo>
                          <a:pt x="0" y="294"/>
                        </a:moveTo>
                        <a:lnTo>
                          <a:pt x="0" y="0"/>
                        </a:lnTo>
                        <a:lnTo>
                          <a:pt x="540" y="282"/>
                        </a:lnTo>
                        <a:lnTo>
                          <a:pt x="534" y="966"/>
                        </a:lnTo>
                        <a:lnTo>
                          <a:pt x="318" y="840"/>
                        </a:ln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38" name="Freeform 10"/>
                  <p:cNvSpPr>
                    <a:spLocks/>
                  </p:cNvSpPr>
                  <p:nvPr/>
                </p:nvSpPr>
                <p:spPr bwMode="auto">
                  <a:xfrm>
                    <a:off x="1554" y="3378"/>
                    <a:ext cx="324" cy="558"/>
                  </a:xfrm>
                  <a:custGeom>
                    <a:avLst/>
                    <a:gdLst/>
                    <a:ahLst/>
                    <a:cxnLst>
                      <a:cxn ang="0">
                        <a:pos x="324" y="558"/>
                      </a:cxn>
                      <a:cxn ang="0">
                        <a:pos x="0" y="374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24" h="558">
                        <a:moveTo>
                          <a:pt x="324" y="558"/>
                        </a:moveTo>
                        <a:lnTo>
                          <a:pt x="0" y="374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F0000"/>
                    </a:solidFill>
                    <a:prstDash val="dash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sp>
              <p:nvSpPr>
                <p:cNvPr id="36" name="Freeform 11"/>
                <p:cNvSpPr>
                  <a:spLocks/>
                </p:cNvSpPr>
                <p:nvPr/>
              </p:nvSpPr>
              <p:spPr bwMode="auto">
                <a:xfrm>
                  <a:off x="1086" y="2070"/>
                  <a:ext cx="396" cy="450"/>
                </a:xfrm>
                <a:custGeom>
                  <a:avLst/>
                  <a:gdLst/>
                  <a:ahLst/>
                  <a:cxnLst>
                    <a:cxn ang="0">
                      <a:pos x="0" y="60"/>
                    </a:cxn>
                    <a:cxn ang="0">
                      <a:pos x="78" y="12"/>
                    </a:cxn>
                    <a:cxn ang="0">
                      <a:pos x="288" y="132"/>
                    </a:cxn>
                    <a:cxn ang="0">
                      <a:pos x="384" y="348"/>
                    </a:cxn>
                    <a:cxn ang="0">
                      <a:pos x="360" y="450"/>
                    </a:cxn>
                  </a:cxnLst>
                  <a:rect l="0" t="0" r="r" b="b"/>
                  <a:pathLst>
                    <a:path w="396" h="450">
                      <a:moveTo>
                        <a:pt x="0" y="60"/>
                      </a:moveTo>
                      <a:cubicBezTo>
                        <a:pt x="13" y="52"/>
                        <a:pt x="30" y="0"/>
                        <a:pt x="78" y="12"/>
                      </a:cubicBezTo>
                      <a:cubicBezTo>
                        <a:pt x="126" y="24"/>
                        <a:pt x="237" y="76"/>
                        <a:pt x="288" y="132"/>
                      </a:cubicBezTo>
                      <a:cubicBezTo>
                        <a:pt x="339" y="188"/>
                        <a:pt x="372" y="295"/>
                        <a:pt x="384" y="348"/>
                      </a:cubicBezTo>
                      <a:cubicBezTo>
                        <a:pt x="396" y="401"/>
                        <a:pt x="365" y="429"/>
                        <a:pt x="360" y="450"/>
                      </a:cubicBezTo>
                    </a:path>
                  </a:pathLst>
                </a:cu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34" name="Freeform 12"/>
              <p:cNvSpPr>
                <a:spLocks/>
              </p:cNvSpPr>
              <p:nvPr/>
            </p:nvSpPr>
            <p:spPr bwMode="auto">
              <a:xfrm>
                <a:off x="1074" y="2124"/>
                <a:ext cx="366" cy="44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4" y="318"/>
                  </a:cxn>
                  <a:cxn ang="0">
                    <a:pos x="264" y="432"/>
                  </a:cxn>
                  <a:cxn ang="0">
                    <a:pos x="366" y="408"/>
                  </a:cxn>
                </a:cxnLst>
                <a:rect l="0" t="0" r="r" b="b"/>
                <a:pathLst>
                  <a:path w="366" h="447">
                    <a:moveTo>
                      <a:pt x="0" y="0"/>
                    </a:moveTo>
                    <a:cubicBezTo>
                      <a:pt x="8" y="53"/>
                      <a:pt x="10" y="246"/>
                      <a:pt x="54" y="318"/>
                    </a:cubicBezTo>
                    <a:cubicBezTo>
                      <a:pt x="98" y="390"/>
                      <a:pt x="212" y="417"/>
                      <a:pt x="264" y="432"/>
                    </a:cubicBezTo>
                    <a:cubicBezTo>
                      <a:pt x="316" y="447"/>
                      <a:pt x="345" y="413"/>
                      <a:pt x="366" y="408"/>
                    </a:cubicBezTo>
                  </a:path>
                </a:pathLst>
              </a:custGeom>
              <a:noFill/>
              <a:ln w="9525" cap="flat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16" name="Group 13"/>
            <p:cNvGrpSpPr>
              <a:grpSpLocks/>
            </p:cNvGrpSpPr>
            <p:nvPr/>
          </p:nvGrpSpPr>
          <p:grpSpPr bwMode="auto">
            <a:xfrm>
              <a:off x="1170" y="1230"/>
              <a:ext cx="540" cy="966"/>
              <a:chOff x="1218" y="1686"/>
              <a:chExt cx="540" cy="966"/>
            </a:xfrm>
          </p:grpSpPr>
          <p:grpSp>
            <p:nvGrpSpPr>
              <p:cNvPr id="27" name="Group 14"/>
              <p:cNvGrpSpPr>
                <a:grpSpLocks/>
              </p:cNvGrpSpPr>
              <p:nvPr/>
            </p:nvGrpSpPr>
            <p:grpSpPr bwMode="auto">
              <a:xfrm>
                <a:off x="1218" y="1686"/>
                <a:ext cx="540" cy="966"/>
                <a:chOff x="1554" y="3096"/>
                <a:chExt cx="540" cy="966"/>
              </a:xfrm>
            </p:grpSpPr>
            <p:sp>
              <p:nvSpPr>
                <p:cNvPr id="31" name="Freeform 15"/>
                <p:cNvSpPr>
                  <a:spLocks/>
                </p:cNvSpPr>
                <p:nvPr/>
              </p:nvSpPr>
              <p:spPr bwMode="auto">
                <a:xfrm>
                  <a:off x="1554" y="3096"/>
                  <a:ext cx="540" cy="966"/>
                </a:xfrm>
                <a:custGeom>
                  <a:avLst/>
                  <a:gdLst/>
                  <a:ahLst/>
                  <a:cxnLst>
                    <a:cxn ang="0">
                      <a:pos x="0" y="294"/>
                    </a:cxn>
                    <a:cxn ang="0">
                      <a:pos x="0" y="0"/>
                    </a:cxn>
                    <a:cxn ang="0">
                      <a:pos x="540" y="282"/>
                    </a:cxn>
                    <a:cxn ang="0">
                      <a:pos x="534" y="966"/>
                    </a:cxn>
                    <a:cxn ang="0">
                      <a:pos x="318" y="840"/>
                    </a:cxn>
                  </a:cxnLst>
                  <a:rect l="0" t="0" r="r" b="b"/>
                  <a:pathLst>
                    <a:path w="540" h="966">
                      <a:moveTo>
                        <a:pt x="0" y="294"/>
                      </a:moveTo>
                      <a:lnTo>
                        <a:pt x="0" y="0"/>
                      </a:lnTo>
                      <a:lnTo>
                        <a:pt x="540" y="282"/>
                      </a:lnTo>
                      <a:lnTo>
                        <a:pt x="534" y="966"/>
                      </a:lnTo>
                      <a:lnTo>
                        <a:pt x="318" y="840"/>
                      </a:lnTo>
                    </a:path>
                  </a:pathLst>
                </a:cu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2" name="Freeform 16"/>
                <p:cNvSpPr>
                  <a:spLocks/>
                </p:cNvSpPr>
                <p:nvPr/>
              </p:nvSpPr>
              <p:spPr bwMode="auto">
                <a:xfrm>
                  <a:off x="1554" y="3378"/>
                  <a:ext cx="324" cy="558"/>
                </a:xfrm>
                <a:custGeom>
                  <a:avLst/>
                  <a:gdLst/>
                  <a:ahLst/>
                  <a:cxnLst>
                    <a:cxn ang="0">
                      <a:pos x="324" y="558"/>
                    </a:cxn>
                    <a:cxn ang="0">
                      <a:pos x="0" y="37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24" h="558">
                      <a:moveTo>
                        <a:pt x="324" y="558"/>
                      </a:moveTo>
                      <a:lnTo>
                        <a:pt x="0" y="37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9525" cap="flat">
                  <a:solidFill>
                    <a:srgbClr val="FF0000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28" name="Group 17"/>
              <p:cNvGrpSpPr>
                <a:grpSpLocks/>
              </p:cNvGrpSpPr>
              <p:nvPr/>
            </p:nvGrpSpPr>
            <p:grpSpPr bwMode="auto">
              <a:xfrm>
                <a:off x="1344" y="1928"/>
                <a:ext cx="372" cy="474"/>
                <a:chOff x="888" y="1832"/>
                <a:chExt cx="372" cy="474"/>
              </a:xfrm>
            </p:grpSpPr>
            <p:sp>
              <p:nvSpPr>
                <p:cNvPr id="29" name="Freeform 18"/>
                <p:cNvSpPr>
                  <a:spLocks/>
                </p:cNvSpPr>
                <p:nvPr/>
              </p:nvSpPr>
              <p:spPr bwMode="auto">
                <a:xfrm>
                  <a:off x="972" y="1832"/>
                  <a:ext cx="288" cy="474"/>
                </a:xfrm>
                <a:custGeom>
                  <a:avLst/>
                  <a:gdLst/>
                  <a:ahLst/>
                  <a:cxnLst>
                    <a:cxn ang="0">
                      <a:pos x="0" y="28"/>
                    </a:cxn>
                    <a:cxn ang="0">
                      <a:pos x="90" y="22"/>
                    </a:cxn>
                    <a:cxn ang="0">
                      <a:pos x="228" y="160"/>
                    </a:cxn>
                    <a:cxn ang="0">
                      <a:pos x="288" y="424"/>
                    </a:cxn>
                    <a:cxn ang="0">
                      <a:pos x="228" y="460"/>
                    </a:cxn>
                  </a:cxnLst>
                  <a:rect l="0" t="0" r="r" b="b"/>
                  <a:pathLst>
                    <a:path w="288" h="474">
                      <a:moveTo>
                        <a:pt x="0" y="28"/>
                      </a:moveTo>
                      <a:cubicBezTo>
                        <a:pt x="15" y="27"/>
                        <a:pt x="52" y="0"/>
                        <a:pt x="90" y="22"/>
                      </a:cubicBezTo>
                      <a:cubicBezTo>
                        <a:pt x="128" y="44"/>
                        <a:pt x="195" y="93"/>
                        <a:pt x="228" y="160"/>
                      </a:cubicBezTo>
                      <a:cubicBezTo>
                        <a:pt x="261" y="227"/>
                        <a:pt x="288" y="374"/>
                        <a:pt x="288" y="424"/>
                      </a:cubicBezTo>
                      <a:cubicBezTo>
                        <a:pt x="288" y="474"/>
                        <a:pt x="240" y="453"/>
                        <a:pt x="228" y="460"/>
                      </a:cubicBezTo>
                    </a:path>
                  </a:pathLst>
                </a:cu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0" name="Freeform 19"/>
                <p:cNvSpPr>
                  <a:spLocks/>
                </p:cNvSpPr>
                <p:nvPr/>
              </p:nvSpPr>
              <p:spPr bwMode="auto">
                <a:xfrm>
                  <a:off x="888" y="1860"/>
                  <a:ext cx="306" cy="438"/>
                </a:xfrm>
                <a:custGeom>
                  <a:avLst/>
                  <a:gdLst/>
                  <a:ahLst/>
                  <a:cxnLst>
                    <a:cxn ang="0">
                      <a:pos x="72" y="0"/>
                    </a:cxn>
                    <a:cxn ang="0">
                      <a:pos x="12" y="186"/>
                    </a:cxn>
                    <a:cxn ang="0">
                      <a:pos x="144" y="372"/>
                    </a:cxn>
                    <a:cxn ang="0">
                      <a:pos x="306" y="438"/>
                    </a:cxn>
                  </a:cxnLst>
                  <a:rect l="0" t="0" r="r" b="b"/>
                  <a:pathLst>
                    <a:path w="306" h="438">
                      <a:moveTo>
                        <a:pt x="72" y="0"/>
                      </a:moveTo>
                      <a:cubicBezTo>
                        <a:pt x="62" y="31"/>
                        <a:pt x="0" y="124"/>
                        <a:pt x="12" y="186"/>
                      </a:cubicBezTo>
                      <a:cubicBezTo>
                        <a:pt x="24" y="248"/>
                        <a:pt x="95" y="330"/>
                        <a:pt x="144" y="372"/>
                      </a:cubicBezTo>
                      <a:cubicBezTo>
                        <a:pt x="193" y="414"/>
                        <a:pt x="272" y="424"/>
                        <a:pt x="306" y="438"/>
                      </a:cubicBezTo>
                    </a:path>
                  </a:pathLst>
                </a:custGeom>
                <a:noFill/>
                <a:ln w="9525" cap="flat">
                  <a:solidFill>
                    <a:srgbClr val="FF0000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pt-BR"/>
                </a:p>
              </p:txBody>
            </p:sp>
          </p:grpSp>
        </p:grpSp>
        <p:grpSp>
          <p:nvGrpSpPr>
            <p:cNvPr id="17" name="Group 20"/>
            <p:cNvGrpSpPr>
              <a:grpSpLocks/>
            </p:cNvGrpSpPr>
            <p:nvPr/>
          </p:nvGrpSpPr>
          <p:grpSpPr bwMode="auto">
            <a:xfrm>
              <a:off x="1398" y="1080"/>
              <a:ext cx="540" cy="966"/>
              <a:chOff x="1446" y="1536"/>
              <a:chExt cx="540" cy="966"/>
            </a:xfrm>
          </p:grpSpPr>
          <p:grpSp>
            <p:nvGrpSpPr>
              <p:cNvPr id="21" name="Group 21"/>
              <p:cNvGrpSpPr>
                <a:grpSpLocks/>
              </p:cNvGrpSpPr>
              <p:nvPr/>
            </p:nvGrpSpPr>
            <p:grpSpPr bwMode="auto">
              <a:xfrm>
                <a:off x="1446" y="1536"/>
                <a:ext cx="540" cy="966"/>
                <a:chOff x="1554" y="3096"/>
                <a:chExt cx="540" cy="966"/>
              </a:xfrm>
            </p:grpSpPr>
            <p:sp>
              <p:nvSpPr>
                <p:cNvPr id="25" name="Freeform 22"/>
                <p:cNvSpPr>
                  <a:spLocks/>
                </p:cNvSpPr>
                <p:nvPr/>
              </p:nvSpPr>
              <p:spPr bwMode="auto">
                <a:xfrm>
                  <a:off x="1554" y="3096"/>
                  <a:ext cx="540" cy="966"/>
                </a:xfrm>
                <a:custGeom>
                  <a:avLst/>
                  <a:gdLst/>
                  <a:ahLst/>
                  <a:cxnLst>
                    <a:cxn ang="0">
                      <a:pos x="0" y="294"/>
                    </a:cxn>
                    <a:cxn ang="0">
                      <a:pos x="0" y="0"/>
                    </a:cxn>
                    <a:cxn ang="0">
                      <a:pos x="540" y="282"/>
                    </a:cxn>
                    <a:cxn ang="0">
                      <a:pos x="534" y="966"/>
                    </a:cxn>
                    <a:cxn ang="0">
                      <a:pos x="318" y="840"/>
                    </a:cxn>
                  </a:cxnLst>
                  <a:rect l="0" t="0" r="r" b="b"/>
                  <a:pathLst>
                    <a:path w="540" h="966">
                      <a:moveTo>
                        <a:pt x="0" y="294"/>
                      </a:moveTo>
                      <a:lnTo>
                        <a:pt x="0" y="0"/>
                      </a:lnTo>
                      <a:lnTo>
                        <a:pt x="540" y="282"/>
                      </a:lnTo>
                      <a:lnTo>
                        <a:pt x="534" y="966"/>
                      </a:lnTo>
                      <a:lnTo>
                        <a:pt x="318" y="840"/>
                      </a:lnTo>
                    </a:path>
                  </a:pathLst>
                </a:cu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6" name="Freeform 23"/>
                <p:cNvSpPr>
                  <a:spLocks/>
                </p:cNvSpPr>
                <p:nvPr/>
              </p:nvSpPr>
              <p:spPr bwMode="auto">
                <a:xfrm>
                  <a:off x="1554" y="3378"/>
                  <a:ext cx="324" cy="558"/>
                </a:xfrm>
                <a:custGeom>
                  <a:avLst/>
                  <a:gdLst/>
                  <a:ahLst/>
                  <a:cxnLst>
                    <a:cxn ang="0">
                      <a:pos x="324" y="558"/>
                    </a:cxn>
                    <a:cxn ang="0">
                      <a:pos x="0" y="37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24" h="558">
                      <a:moveTo>
                        <a:pt x="324" y="558"/>
                      </a:moveTo>
                      <a:lnTo>
                        <a:pt x="0" y="37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9525" cap="flat">
                  <a:solidFill>
                    <a:srgbClr val="FF0000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22" name="Group 24"/>
              <p:cNvGrpSpPr>
                <a:grpSpLocks/>
              </p:cNvGrpSpPr>
              <p:nvPr/>
            </p:nvGrpSpPr>
            <p:grpSpPr bwMode="auto">
              <a:xfrm>
                <a:off x="1620" y="1856"/>
                <a:ext cx="252" cy="420"/>
                <a:chOff x="888" y="1832"/>
                <a:chExt cx="372" cy="474"/>
              </a:xfrm>
            </p:grpSpPr>
            <p:sp>
              <p:nvSpPr>
                <p:cNvPr id="23" name="Freeform 25"/>
                <p:cNvSpPr>
                  <a:spLocks/>
                </p:cNvSpPr>
                <p:nvPr/>
              </p:nvSpPr>
              <p:spPr bwMode="auto">
                <a:xfrm>
                  <a:off x="972" y="1832"/>
                  <a:ext cx="288" cy="474"/>
                </a:xfrm>
                <a:custGeom>
                  <a:avLst/>
                  <a:gdLst/>
                  <a:ahLst/>
                  <a:cxnLst>
                    <a:cxn ang="0">
                      <a:pos x="0" y="28"/>
                    </a:cxn>
                    <a:cxn ang="0">
                      <a:pos x="90" y="22"/>
                    </a:cxn>
                    <a:cxn ang="0">
                      <a:pos x="228" y="160"/>
                    </a:cxn>
                    <a:cxn ang="0">
                      <a:pos x="288" y="424"/>
                    </a:cxn>
                    <a:cxn ang="0">
                      <a:pos x="228" y="460"/>
                    </a:cxn>
                  </a:cxnLst>
                  <a:rect l="0" t="0" r="r" b="b"/>
                  <a:pathLst>
                    <a:path w="288" h="474">
                      <a:moveTo>
                        <a:pt x="0" y="28"/>
                      </a:moveTo>
                      <a:cubicBezTo>
                        <a:pt x="15" y="27"/>
                        <a:pt x="52" y="0"/>
                        <a:pt x="90" y="22"/>
                      </a:cubicBezTo>
                      <a:cubicBezTo>
                        <a:pt x="128" y="44"/>
                        <a:pt x="195" y="93"/>
                        <a:pt x="228" y="160"/>
                      </a:cubicBezTo>
                      <a:cubicBezTo>
                        <a:pt x="261" y="227"/>
                        <a:pt x="288" y="374"/>
                        <a:pt x="288" y="424"/>
                      </a:cubicBezTo>
                      <a:cubicBezTo>
                        <a:pt x="288" y="474"/>
                        <a:pt x="240" y="453"/>
                        <a:pt x="228" y="460"/>
                      </a:cubicBezTo>
                    </a:path>
                  </a:pathLst>
                </a:cu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4" name="Freeform 26"/>
                <p:cNvSpPr>
                  <a:spLocks/>
                </p:cNvSpPr>
                <p:nvPr/>
              </p:nvSpPr>
              <p:spPr bwMode="auto">
                <a:xfrm>
                  <a:off x="888" y="1860"/>
                  <a:ext cx="306" cy="438"/>
                </a:xfrm>
                <a:custGeom>
                  <a:avLst/>
                  <a:gdLst/>
                  <a:ahLst/>
                  <a:cxnLst>
                    <a:cxn ang="0">
                      <a:pos x="72" y="0"/>
                    </a:cxn>
                    <a:cxn ang="0">
                      <a:pos x="12" y="186"/>
                    </a:cxn>
                    <a:cxn ang="0">
                      <a:pos x="144" y="372"/>
                    </a:cxn>
                    <a:cxn ang="0">
                      <a:pos x="306" y="438"/>
                    </a:cxn>
                  </a:cxnLst>
                  <a:rect l="0" t="0" r="r" b="b"/>
                  <a:pathLst>
                    <a:path w="306" h="438">
                      <a:moveTo>
                        <a:pt x="72" y="0"/>
                      </a:moveTo>
                      <a:cubicBezTo>
                        <a:pt x="62" y="31"/>
                        <a:pt x="0" y="124"/>
                        <a:pt x="12" y="186"/>
                      </a:cubicBezTo>
                      <a:cubicBezTo>
                        <a:pt x="24" y="248"/>
                        <a:pt x="95" y="330"/>
                        <a:pt x="144" y="372"/>
                      </a:cubicBezTo>
                      <a:cubicBezTo>
                        <a:pt x="193" y="414"/>
                        <a:pt x="272" y="424"/>
                        <a:pt x="306" y="438"/>
                      </a:cubicBezTo>
                    </a:path>
                  </a:pathLst>
                </a:custGeom>
                <a:noFill/>
                <a:ln w="9525" cap="flat">
                  <a:solidFill>
                    <a:srgbClr val="FF0000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pt-BR"/>
                </a:p>
              </p:txBody>
            </p:sp>
          </p:grpSp>
        </p:grpSp>
        <p:sp>
          <p:nvSpPr>
            <p:cNvPr id="18" name="Freeform 27"/>
            <p:cNvSpPr>
              <a:spLocks/>
            </p:cNvSpPr>
            <p:nvPr/>
          </p:nvSpPr>
          <p:spPr bwMode="auto">
            <a:xfrm>
              <a:off x="696" y="1602"/>
              <a:ext cx="534" cy="954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36"/>
                </a:cxn>
                <a:cxn ang="0">
                  <a:pos x="534" y="954"/>
                </a:cxn>
                <a:cxn ang="0">
                  <a:pos x="534" y="282"/>
                </a:cxn>
                <a:cxn ang="0">
                  <a:pos x="0" y="0"/>
                </a:cxn>
              </a:cxnLst>
              <a:rect l="0" t="0" r="r" b="b"/>
              <a:pathLst>
                <a:path w="534" h="954">
                  <a:moveTo>
                    <a:pt x="0" y="6"/>
                  </a:moveTo>
                  <a:lnTo>
                    <a:pt x="0" y="636"/>
                  </a:lnTo>
                  <a:lnTo>
                    <a:pt x="534" y="954"/>
                  </a:lnTo>
                  <a:lnTo>
                    <a:pt x="534" y="282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19" name="Freeform 28"/>
            <p:cNvSpPr>
              <a:spLocks/>
            </p:cNvSpPr>
            <p:nvPr/>
          </p:nvSpPr>
          <p:spPr bwMode="auto">
            <a:xfrm rot="-1813036">
              <a:off x="938" y="1894"/>
              <a:ext cx="197" cy="408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90" y="22"/>
                </a:cxn>
                <a:cxn ang="0">
                  <a:pos x="228" y="160"/>
                </a:cxn>
                <a:cxn ang="0">
                  <a:pos x="288" y="424"/>
                </a:cxn>
                <a:cxn ang="0">
                  <a:pos x="228" y="460"/>
                </a:cxn>
              </a:cxnLst>
              <a:rect l="0" t="0" r="r" b="b"/>
              <a:pathLst>
                <a:path w="288" h="474">
                  <a:moveTo>
                    <a:pt x="0" y="28"/>
                  </a:moveTo>
                  <a:cubicBezTo>
                    <a:pt x="15" y="27"/>
                    <a:pt x="52" y="0"/>
                    <a:pt x="90" y="22"/>
                  </a:cubicBezTo>
                  <a:cubicBezTo>
                    <a:pt x="128" y="44"/>
                    <a:pt x="195" y="93"/>
                    <a:pt x="228" y="160"/>
                  </a:cubicBezTo>
                  <a:cubicBezTo>
                    <a:pt x="261" y="227"/>
                    <a:pt x="288" y="374"/>
                    <a:pt x="288" y="424"/>
                  </a:cubicBezTo>
                  <a:cubicBezTo>
                    <a:pt x="288" y="474"/>
                    <a:pt x="240" y="453"/>
                    <a:pt x="228" y="460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20" name="Freeform 29"/>
            <p:cNvSpPr>
              <a:spLocks/>
            </p:cNvSpPr>
            <p:nvPr/>
          </p:nvSpPr>
          <p:spPr bwMode="auto">
            <a:xfrm rot="-1813036">
              <a:off x="891" y="1943"/>
              <a:ext cx="210" cy="377"/>
            </a:xfrm>
            <a:custGeom>
              <a:avLst/>
              <a:gdLst/>
              <a:ahLst/>
              <a:cxnLst>
                <a:cxn ang="0">
                  <a:pos x="72" y="0"/>
                </a:cxn>
                <a:cxn ang="0">
                  <a:pos x="12" y="186"/>
                </a:cxn>
                <a:cxn ang="0">
                  <a:pos x="144" y="372"/>
                </a:cxn>
                <a:cxn ang="0">
                  <a:pos x="306" y="438"/>
                </a:cxn>
              </a:cxnLst>
              <a:rect l="0" t="0" r="r" b="b"/>
              <a:pathLst>
                <a:path w="306" h="438">
                  <a:moveTo>
                    <a:pt x="72" y="0"/>
                  </a:moveTo>
                  <a:cubicBezTo>
                    <a:pt x="62" y="31"/>
                    <a:pt x="0" y="124"/>
                    <a:pt x="12" y="186"/>
                  </a:cubicBezTo>
                  <a:cubicBezTo>
                    <a:pt x="24" y="248"/>
                    <a:pt x="95" y="330"/>
                    <a:pt x="144" y="372"/>
                  </a:cubicBezTo>
                  <a:cubicBezTo>
                    <a:pt x="193" y="414"/>
                    <a:pt x="272" y="424"/>
                    <a:pt x="306" y="438"/>
                  </a:cubicBezTo>
                </a:path>
              </a:pathLst>
            </a:custGeom>
            <a:noFill/>
            <a:ln w="9525" cap="flat">
              <a:solidFill>
                <a:srgbClr val="FF0000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39" name="AutoShape 30"/>
          <p:cNvSpPr>
            <a:spLocks noChangeArrowheads="1"/>
          </p:cNvSpPr>
          <p:nvPr/>
        </p:nvSpPr>
        <p:spPr bwMode="auto">
          <a:xfrm>
            <a:off x="1979712" y="3068960"/>
            <a:ext cx="432048" cy="432048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grpSp>
        <p:nvGrpSpPr>
          <p:cNvPr id="40" name="Group 31"/>
          <p:cNvGrpSpPr>
            <a:grpSpLocks/>
          </p:cNvGrpSpPr>
          <p:nvPr/>
        </p:nvGrpSpPr>
        <p:grpSpPr bwMode="auto">
          <a:xfrm>
            <a:off x="2987824" y="2420888"/>
            <a:ext cx="1212715" cy="1570732"/>
            <a:chOff x="3364" y="750"/>
            <a:chExt cx="1609" cy="1806"/>
          </a:xfrm>
        </p:grpSpPr>
        <p:sp>
          <p:nvSpPr>
            <p:cNvPr id="41" name="Freeform 32"/>
            <p:cNvSpPr>
              <a:spLocks/>
            </p:cNvSpPr>
            <p:nvPr/>
          </p:nvSpPr>
          <p:spPr bwMode="auto">
            <a:xfrm rot="385264">
              <a:off x="3688" y="1227"/>
              <a:ext cx="1013" cy="948"/>
            </a:xfrm>
            <a:custGeom>
              <a:avLst/>
              <a:gdLst/>
              <a:ahLst/>
              <a:cxnLst>
                <a:cxn ang="0">
                  <a:pos x="35" y="609"/>
                </a:cxn>
                <a:cxn ang="0">
                  <a:pos x="285" y="218"/>
                </a:cxn>
                <a:cxn ang="0">
                  <a:pos x="646" y="91"/>
                </a:cxn>
                <a:cxn ang="0">
                  <a:pos x="947" y="9"/>
                </a:cxn>
                <a:cxn ang="0">
                  <a:pos x="1049" y="147"/>
                </a:cxn>
                <a:cxn ang="0">
                  <a:pos x="972" y="504"/>
                </a:cxn>
                <a:cxn ang="0">
                  <a:pos x="671" y="603"/>
                </a:cxn>
                <a:cxn ang="0">
                  <a:pos x="405" y="855"/>
                </a:cxn>
                <a:cxn ang="0">
                  <a:pos x="77" y="909"/>
                </a:cxn>
                <a:cxn ang="0">
                  <a:pos x="35" y="609"/>
                </a:cxn>
              </a:cxnLst>
              <a:rect l="0" t="0" r="r" b="b"/>
              <a:pathLst>
                <a:path w="1053" h="950">
                  <a:moveTo>
                    <a:pt x="35" y="609"/>
                  </a:moveTo>
                  <a:cubicBezTo>
                    <a:pt x="70" y="494"/>
                    <a:pt x="183" y="304"/>
                    <a:pt x="285" y="218"/>
                  </a:cubicBezTo>
                  <a:cubicBezTo>
                    <a:pt x="387" y="132"/>
                    <a:pt x="536" y="126"/>
                    <a:pt x="646" y="91"/>
                  </a:cubicBezTo>
                  <a:cubicBezTo>
                    <a:pt x="756" y="56"/>
                    <a:pt x="880" y="0"/>
                    <a:pt x="947" y="9"/>
                  </a:cubicBezTo>
                  <a:cubicBezTo>
                    <a:pt x="1014" y="18"/>
                    <a:pt x="1045" y="65"/>
                    <a:pt x="1049" y="147"/>
                  </a:cubicBezTo>
                  <a:cubicBezTo>
                    <a:pt x="1053" y="229"/>
                    <a:pt x="1035" y="428"/>
                    <a:pt x="972" y="504"/>
                  </a:cubicBezTo>
                  <a:cubicBezTo>
                    <a:pt x="909" y="580"/>
                    <a:pt x="765" y="545"/>
                    <a:pt x="671" y="603"/>
                  </a:cubicBezTo>
                  <a:cubicBezTo>
                    <a:pt x="577" y="661"/>
                    <a:pt x="504" y="804"/>
                    <a:pt x="405" y="855"/>
                  </a:cubicBezTo>
                  <a:cubicBezTo>
                    <a:pt x="306" y="906"/>
                    <a:pt x="139" y="950"/>
                    <a:pt x="77" y="909"/>
                  </a:cubicBezTo>
                  <a:cubicBezTo>
                    <a:pt x="15" y="868"/>
                    <a:pt x="0" y="724"/>
                    <a:pt x="35" y="609"/>
                  </a:cubicBezTo>
                  <a:close/>
                </a:path>
              </a:pathLst>
            </a:custGeom>
            <a:gradFill rotWithShape="1">
              <a:gsLst>
                <a:gs pos="0">
                  <a:srgbClr val="CCFFCC"/>
                </a:gs>
                <a:gs pos="100000">
                  <a:srgbClr val="CCFFCC">
                    <a:gamma/>
                    <a:shade val="0"/>
                    <a:invGamma/>
                  </a:srgb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grpSp>
          <p:nvGrpSpPr>
            <p:cNvPr id="42" name="Group 33"/>
            <p:cNvGrpSpPr>
              <a:grpSpLocks/>
            </p:cNvGrpSpPr>
            <p:nvPr/>
          </p:nvGrpSpPr>
          <p:grpSpPr bwMode="auto">
            <a:xfrm>
              <a:off x="3774" y="1269"/>
              <a:ext cx="518" cy="964"/>
              <a:chOff x="1554" y="3096"/>
              <a:chExt cx="540" cy="966"/>
            </a:xfrm>
          </p:grpSpPr>
          <p:sp>
            <p:nvSpPr>
              <p:cNvPr id="136" name="Freeform 34"/>
              <p:cNvSpPr>
                <a:spLocks/>
              </p:cNvSpPr>
              <p:nvPr/>
            </p:nvSpPr>
            <p:spPr bwMode="auto">
              <a:xfrm>
                <a:off x="1554" y="3096"/>
                <a:ext cx="540" cy="966"/>
              </a:xfrm>
              <a:custGeom>
                <a:avLst/>
                <a:gdLst/>
                <a:ahLst/>
                <a:cxnLst>
                  <a:cxn ang="0">
                    <a:pos x="0" y="294"/>
                  </a:cxn>
                  <a:cxn ang="0">
                    <a:pos x="0" y="0"/>
                  </a:cxn>
                  <a:cxn ang="0">
                    <a:pos x="540" y="282"/>
                  </a:cxn>
                  <a:cxn ang="0">
                    <a:pos x="534" y="966"/>
                  </a:cxn>
                  <a:cxn ang="0">
                    <a:pos x="318" y="840"/>
                  </a:cxn>
                </a:cxnLst>
                <a:rect l="0" t="0" r="r" b="b"/>
                <a:pathLst>
                  <a:path w="540" h="966">
                    <a:moveTo>
                      <a:pt x="0" y="294"/>
                    </a:moveTo>
                    <a:lnTo>
                      <a:pt x="0" y="0"/>
                    </a:lnTo>
                    <a:lnTo>
                      <a:pt x="540" y="282"/>
                    </a:lnTo>
                    <a:lnTo>
                      <a:pt x="534" y="966"/>
                    </a:lnTo>
                    <a:lnTo>
                      <a:pt x="318" y="840"/>
                    </a:ln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37" name="Freeform 35"/>
              <p:cNvSpPr>
                <a:spLocks/>
              </p:cNvSpPr>
              <p:nvPr/>
            </p:nvSpPr>
            <p:spPr bwMode="auto">
              <a:xfrm>
                <a:off x="1554" y="3378"/>
                <a:ext cx="324" cy="558"/>
              </a:xfrm>
              <a:custGeom>
                <a:avLst/>
                <a:gdLst/>
                <a:ahLst/>
                <a:cxnLst>
                  <a:cxn ang="0">
                    <a:pos x="324" y="558"/>
                  </a:cxn>
                  <a:cxn ang="0">
                    <a:pos x="0" y="374"/>
                  </a:cxn>
                  <a:cxn ang="0">
                    <a:pos x="0" y="0"/>
                  </a:cxn>
                </a:cxnLst>
                <a:rect l="0" t="0" r="r" b="b"/>
                <a:pathLst>
                  <a:path w="324" h="558">
                    <a:moveTo>
                      <a:pt x="324" y="558"/>
                    </a:moveTo>
                    <a:lnTo>
                      <a:pt x="0" y="374"/>
                    </a:lnTo>
                    <a:lnTo>
                      <a:pt x="0" y="0"/>
                    </a:lnTo>
                  </a:path>
                </a:pathLst>
              </a:custGeom>
              <a:noFill/>
              <a:ln w="9525" cap="flat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43" name="Group 36"/>
            <p:cNvGrpSpPr>
              <a:grpSpLocks/>
            </p:cNvGrpSpPr>
            <p:nvPr/>
          </p:nvGrpSpPr>
          <p:grpSpPr bwMode="auto">
            <a:xfrm>
              <a:off x="4015" y="1083"/>
              <a:ext cx="520" cy="964"/>
              <a:chOff x="1554" y="3096"/>
              <a:chExt cx="540" cy="966"/>
            </a:xfrm>
          </p:grpSpPr>
          <p:sp>
            <p:nvSpPr>
              <p:cNvPr id="134" name="Freeform 37"/>
              <p:cNvSpPr>
                <a:spLocks/>
              </p:cNvSpPr>
              <p:nvPr/>
            </p:nvSpPr>
            <p:spPr bwMode="auto">
              <a:xfrm>
                <a:off x="1554" y="3096"/>
                <a:ext cx="540" cy="966"/>
              </a:xfrm>
              <a:custGeom>
                <a:avLst/>
                <a:gdLst/>
                <a:ahLst/>
                <a:cxnLst>
                  <a:cxn ang="0">
                    <a:pos x="0" y="294"/>
                  </a:cxn>
                  <a:cxn ang="0">
                    <a:pos x="0" y="0"/>
                  </a:cxn>
                  <a:cxn ang="0">
                    <a:pos x="540" y="282"/>
                  </a:cxn>
                  <a:cxn ang="0">
                    <a:pos x="534" y="966"/>
                  </a:cxn>
                  <a:cxn ang="0">
                    <a:pos x="318" y="840"/>
                  </a:cxn>
                </a:cxnLst>
                <a:rect l="0" t="0" r="r" b="b"/>
                <a:pathLst>
                  <a:path w="540" h="966">
                    <a:moveTo>
                      <a:pt x="0" y="294"/>
                    </a:moveTo>
                    <a:lnTo>
                      <a:pt x="0" y="0"/>
                    </a:lnTo>
                    <a:lnTo>
                      <a:pt x="540" y="282"/>
                    </a:lnTo>
                    <a:lnTo>
                      <a:pt x="534" y="966"/>
                    </a:lnTo>
                    <a:lnTo>
                      <a:pt x="318" y="840"/>
                    </a:ln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35" name="Freeform 38"/>
              <p:cNvSpPr>
                <a:spLocks/>
              </p:cNvSpPr>
              <p:nvPr/>
            </p:nvSpPr>
            <p:spPr bwMode="auto">
              <a:xfrm>
                <a:off x="1554" y="3378"/>
                <a:ext cx="324" cy="558"/>
              </a:xfrm>
              <a:custGeom>
                <a:avLst/>
                <a:gdLst/>
                <a:ahLst/>
                <a:cxnLst>
                  <a:cxn ang="0">
                    <a:pos x="324" y="558"/>
                  </a:cxn>
                  <a:cxn ang="0">
                    <a:pos x="0" y="374"/>
                  </a:cxn>
                  <a:cxn ang="0">
                    <a:pos x="0" y="0"/>
                  </a:cxn>
                </a:cxnLst>
                <a:rect l="0" t="0" r="r" b="b"/>
                <a:pathLst>
                  <a:path w="324" h="558">
                    <a:moveTo>
                      <a:pt x="324" y="558"/>
                    </a:moveTo>
                    <a:lnTo>
                      <a:pt x="0" y="374"/>
                    </a:lnTo>
                    <a:lnTo>
                      <a:pt x="0" y="0"/>
                    </a:lnTo>
                  </a:path>
                </a:pathLst>
              </a:custGeom>
              <a:noFill/>
              <a:ln w="9525" cap="flat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44" name="Group 39"/>
            <p:cNvGrpSpPr>
              <a:grpSpLocks/>
            </p:cNvGrpSpPr>
            <p:nvPr/>
          </p:nvGrpSpPr>
          <p:grpSpPr bwMode="auto">
            <a:xfrm>
              <a:off x="4235" y="934"/>
              <a:ext cx="519" cy="964"/>
              <a:chOff x="1554" y="3096"/>
              <a:chExt cx="540" cy="966"/>
            </a:xfrm>
          </p:grpSpPr>
          <p:sp>
            <p:nvSpPr>
              <p:cNvPr id="132" name="Freeform 40"/>
              <p:cNvSpPr>
                <a:spLocks/>
              </p:cNvSpPr>
              <p:nvPr/>
            </p:nvSpPr>
            <p:spPr bwMode="auto">
              <a:xfrm>
                <a:off x="1554" y="3096"/>
                <a:ext cx="540" cy="966"/>
              </a:xfrm>
              <a:custGeom>
                <a:avLst/>
                <a:gdLst/>
                <a:ahLst/>
                <a:cxnLst>
                  <a:cxn ang="0">
                    <a:pos x="0" y="294"/>
                  </a:cxn>
                  <a:cxn ang="0">
                    <a:pos x="0" y="0"/>
                  </a:cxn>
                  <a:cxn ang="0">
                    <a:pos x="540" y="282"/>
                  </a:cxn>
                  <a:cxn ang="0">
                    <a:pos x="534" y="966"/>
                  </a:cxn>
                  <a:cxn ang="0">
                    <a:pos x="318" y="840"/>
                  </a:cxn>
                </a:cxnLst>
                <a:rect l="0" t="0" r="r" b="b"/>
                <a:pathLst>
                  <a:path w="540" h="966">
                    <a:moveTo>
                      <a:pt x="0" y="294"/>
                    </a:moveTo>
                    <a:lnTo>
                      <a:pt x="0" y="0"/>
                    </a:lnTo>
                    <a:lnTo>
                      <a:pt x="540" y="282"/>
                    </a:lnTo>
                    <a:lnTo>
                      <a:pt x="534" y="966"/>
                    </a:lnTo>
                    <a:lnTo>
                      <a:pt x="318" y="840"/>
                    </a:ln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33" name="Freeform 41"/>
              <p:cNvSpPr>
                <a:spLocks/>
              </p:cNvSpPr>
              <p:nvPr/>
            </p:nvSpPr>
            <p:spPr bwMode="auto">
              <a:xfrm>
                <a:off x="1554" y="3378"/>
                <a:ext cx="324" cy="558"/>
              </a:xfrm>
              <a:custGeom>
                <a:avLst/>
                <a:gdLst/>
                <a:ahLst/>
                <a:cxnLst>
                  <a:cxn ang="0">
                    <a:pos x="324" y="558"/>
                  </a:cxn>
                  <a:cxn ang="0">
                    <a:pos x="0" y="374"/>
                  </a:cxn>
                  <a:cxn ang="0">
                    <a:pos x="0" y="0"/>
                  </a:cxn>
                </a:cxnLst>
                <a:rect l="0" t="0" r="r" b="b"/>
                <a:pathLst>
                  <a:path w="324" h="558">
                    <a:moveTo>
                      <a:pt x="324" y="558"/>
                    </a:moveTo>
                    <a:lnTo>
                      <a:pt x="0" y="374"/>
                    </a:lnTo>
                    <a:lnTo>
                      <a:pt x="0" y="0"/>
                    </a:lnTo>
                  </a:path>
                </a:pathLst>
              </a:custGeom>
              <a:noFill/>
              <a:ln w="9525" cap="flat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45" name="Freeform 42"/>
            <p:cNvSpPr>
              <a:spLocks/>
            </p:cNvSpPr>
            <p:nvPr/>
          </p:nvSpPr>
          <p:spPr bwMode="auto">
            <a:xfrm>
              <a:off x="3888" y="1462"/>
              <a:ext cx="375" cy="454"/>
            </a:xfrm>
            <a:custGeom>
              <a:avLst/>
              <a:gdLst/>
              <a:ahLst/>
              <a:cxnLst>
                <a:cxn ang="0">
                  <a:pos x="0" y="60"/>
                </a:cxn>
                <a:cxn ang="0">
                  <a:pos x="78" y="12"/>
                </a:cxn>
                <a:cxn ang="0">
                  <a:pos x="288" y="132"/>
                </a:cxn>
                <a:cxn ang="0">
                  <a:pos x="384" y="348"/>
                </a:cxn>
                <a:cxn ang="0">
                  <a:pos x="360" y="450"/>
                </a:cxn>
              </a:cxnLst>
              <a:rect l="0" t="0" r="r" b="b"/>
              <a:pathLst>
                <a:path w="396" h="450">
                  <a:moveTo>
                    <a:pt x="0" y="60"/>
                  </a:moveTo>
                  <a:cubicBezTo>
                    <a:pt x="13" y="52"/>
                    <a:pt x="30" y="0"/>
                    <a:pt x="78" y="12"/>
                  </a:cubicBezTo>
                  <a:cubicBezTo>
                    <a:pt x="126" y="24"/>
                    <a:pt x="237" y="76"/>
                    <a:pt x="288" y="132"/>
                  </a:cubicBezTo>
                  <a:cubicBezTo>
                    <a:pt x="339" y="188"/>
                    <a:pt x="372" y="295"/>
                    <a:pt x="384" y="348"/>
                  </a:cubicBezTo>
                  <a:cubicBezTo>
                    <a:pt x="396" y="401"/>
                    <a:pt x="365" y="429"/>
                    <a:pt x="360" y="450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46" name="Freeform 43"/>
            <p:cNvSpPr>
              <a:spLocks/>
            </p:cNvSpPr>
            <p:nvPr/>
          </p:nvSpPr>
          <p:spPr bwMode="auto">
            <a:xfrm>
              <a:off x="3873" y="1514"/>
              <a:ext cx="348" cy="44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4" y="318"/>
                </a:cxn>
                <a:cxn ang="0">
                  <a:pos x="264" y="432"/>
                </a:cxn>
                <a:cxn ang="0">
                  <a:pos x="366" y="408"/>
                </a:cxn>
              </a:cxnLst>
              <a:rect l="0" t="0" r="r" b="b"/>
              <a:pathLst>
                <a:path w="366" h="447">
                  <a:moveTo>
                    <a:pt x="0" y="0"/>
                  </a:moveTo>
                  <a:cubicBezTo>
                    <a:pt x="8" y="53"/>
                    <a:pt x="10" y="246"/>
                    <a:pt x="54" y="318"/>
                  </a:cubicBezTo>
                  <a:cubicBezTo>
                    <a:pt x="98" y="390"/>
                    <a:pt x="212" y="417"/>
                    <a:pt x="264" y="432"/>
                  </a:cubicBezTo>
                  <a:cubicBezTo>
                    <a:pt x="316" y="447"/>
                    <a:pt x="345" y="413"/>
                    <a:pt x="366" y="408"/>
                  </a:cubicBezTo>
                </a:path>
              </a:pathLst>
            </a:custGeom>
            <a:noFill/>
            <a:ln w="9525" cap="flat">
              <a:solidFill>
                <a:srgbClr val="FF0000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grpSp>
          <p:nvGrpSpPr>
            <p:cNvPr id="47" name="Group 44"/>
            <p:cNvGrpSpPr>
              <a:grpSpLocks/>
            </p:cNvGrpSpPr>
            <p:nvPr/>
          </p:nvGrpSpPr>
          <p:grpSpPr bwMode="auto">
            <a:xfrm>
              <a:off x="4151" y="1336"/>
              <a:ext cx="347" cy="489"/>
              <a:chOff x="888" y="1832"/>
              <a:chExt cx="372" cy="474"/>
            </a:xfrm>
          </p:grpSpPr>
          <p:sp>
            <p:nvSpPr>
              <p:cNvPr id="130" name="Freeform 45"/>
              <p:cNvSpPr>
                <a:spLocks/>
              </p:cNvSpPr>
              <p:nvPr/>
            </p:nvSpPr>
            <p:spPr bwMode="auto">
              <a:xfrm>
                <a:off x="972" y="1832"/>
                <a:ext cx="288" cy="474"/>
              </a:xfrm>
              <a:custGeom>
                <a:avLst/>
                <a:gdLst/>
                <a:ahLst/>
                <a:cxnLst>
                  <a:cxn ang="0">
                    <a:pos x="0" y="28"/>
                  </a:cxn>
                  <a:cxn ang="0">
                    <a:pos x="90" y="22"/>
                  </a:cxn>
                  <a:cxn ang="0">
                    <a:pos x="228" y="160"/>
                  </a:cxn>
                  <a:cxn ang="0">
                    <a:pos x="288" y="424"/>
                  </a:cxn>
                  <a:cxn ang="0">
                    <a:pos x="228" y="460"/>
                  </a:cxn>
                </a:cxnLst>
                <a:rect l="0" t="0" r="r" b="b"/>
                <a:pathLst>
                  <a:path w="288" h="474">
                    <a:moveTo>
                      <a:pt x="0" y="28"/>
                    </a:moveTo>
                    <a:cubicBezTo>
                      <a:pt x="15" y="27"/>
                      <a:pt x="52" y="0"/>
                      <a:pt x="90" y="22"/>
                    </a:cubicBezTo>
                    <a:cubicBezTo>
                      <a:pt x="128" y="44"/>
                      <a:pt x="195" y="93"/>
                      <a:pt x="228" y="160"/>
                    </a:cubicBezTo>
                    <a:cubicBezTo>
                      <a:pt x="261" y="227"/>
                      <a:pt x="288" y="374"/>
                      <a:pt x="288" y="424"/>
                    </a:cubicBezTo>
                    <a:cubicBezTo>
                      <a:pt x="288" y="474"/>
                      <a:pt x="240" y="453"/>
                      <a:pt x="228" y="460"/>
                    </a:cubicBez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31" name="Freeform 46"/>
              <p:cNvSpPr>
                <a:spLocks/>
              </p:cNvSpPr>
              <p:nvPr/>
            </p:nvSpPr>
            <p:spPr bwMode="auto">
              <a:xfrm>
                <a:off x="888" y="1860"/>
                <a:ext cx="306" cy="438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12" y="186"/>
                  </a:cxn>
                  <a:cxn ang="0">
                    <a:pos x="144" y="372"/>
                  </a:cxn>
                  <a:cxn ang="0">
                    <a:pos x="306" y="438"/>
                  </a:cxn>
                </a:cxnLst>
                <a:rect l="0" t="0" r="r" b="b"/>
                <a:pathLst>
                  <a:path w="306" h="438">
                    <a:moveTo>
                      <a:pt x="72" y="0"/>
                    </a:moveTo>
                    <a:cubicBezTo>
                      <a:pt x="62" y="31"/>
                      <a:pt x="0" y="124"/>
                      <a:pt x="12" y="186"/>
                    </a:cubicBezTo>
                    <a:cubicBezTo>
                      <a:pt x="24" y="248"/>
                      <a:pt x="95" y="330"/>
                      <a:pt x="144" y="372"/>
                    </a:cubicBezTo>
                    <a:cubicBezTo>
                      <a:pt x="193" y="414"/>
                      <a:pt x="272" y="424"/>
                      <a:pt x="306" y="438"/>
                    </a:cubicBezTo>
                  </a:path>
                </a:pathLst>
              </a:custGeom>
              <a:noFill/>
              <a:ln w="9525" cap="flat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48" name="Group 47"/>
            <p:cNvGrpSpPr>
              <a:grpSpLocks/>
            </p:cNvGrpSpPr>
            <p:nvPr/>
          </p:nvGrpSpPr>
          <p:grpSpPr bwMode="auto">
            <a:xfrm>
              <a:off x="4434" y="1277"/>
              <a:ext cx="242" cy="444"/>
              <a:chOff x="888" y="1832"/>
              <a:chExt cx="372" cy="474"/>
            </a:xfrm>
          </p:grpSpPr>
          <p:sp>
            <p:nvSpPr>
              <p:cNvPr id="128" name="Freeform 48"/>
              <p:cNvSpPr>
                <a:spLocks/>
              </p:cNvSpPr>
              <p:nvPr/>
            </p:nvSpPr>
            <p:spPr bwMode="auto">
              <a:xfrm>
                <a:off x="972" y="1832"/>
                <a:ext cx="288" cy="474"/>
              </a:xfrm>
              <a:custGeom>
                <a:avLst/>
                <a:gdLst/>
                <a:ahLst/>
                <a:cxnLst>
                  <a:cxn ang="0">
                    <a:pos x="0" y="28"/>
                  </a:cxn>
                  <a:cxn ang="0">
                    <a:pos x="90" y="22"/>
                  </a:cxn>
                  <a:cxn ang="0">
                    <a:pos x="228" y="160"/>
                  </a:cxn>
                  <a:cxn ang="0">
                    <a:pos x="288" y="424"/>
                  </a:cxn>
                  <a:cxn ang="0">
                    <a:pos x="228" y="460"/>
                  </a:cxn>
                </a:cxnLst>
                <a:rect l="0" t="0" r="r" b="b"/>
                <a:pathLst>
                  <a:path w="288" h="474">
                    <a:moveTo>
                      <a:pt x="0" y="28"/>
                    </a:moveTo>
                    <a:cubicBezTo>
                      <a:pt x="15" y="27"/>
                      <a:pt x="52" y="0"/>
                      <a:pt x="90" y="22"/>
                    </a:cubicBezTo>
                    <a:cubicBezTo>
                      <a:pt x="128" y="44"/>
                      <a:pt x="195" y="93"/>
                      <a:pt x="228" y="160"/>
                    </a:cubicBezTo>
                    <a:cubicBezTo>
                      <a:pt x="261" y="227"/>
                      <a:pt x="288" y="374"/>
                      <a:pt x="288" y="424"/>
                    </a:cubicBezTo>
                    <a:cubicBezTo>
                      <a:pt x="288" y="474"/>
                      <a:pt x="240" y="453"/>
                      <a:pt x="228" y="460"/>
                    </a:cubicBez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9" name="Freeform 49"/>
              <p:cNvSpPr>
                <a:spLocks/>
              </p:cNvSpPr>
              <p:nvPr/>
            </p:nvSpPr>
            <p:spPr bwMode="auto">
              <a:xfrm>
                <a:off x="888" y="1860"/>
                <a:ext cx="306" cy="438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12" y="186"/>
                  </a:cxn>
                  <a:cxn ang="0">
                    <a:pos x="144" y="372"/>
                  </a:cxn>
                  <a:cxn ang="0">
                    <a:pos x="306" y="438"/>
                  </a:cxn>
                </a:cxnLst>
                <a:rect l="0" t="0" r="r" b="b"/>
                <a:pathLst>
                  <a:path w="306" h="438">
                    <a:moveTo>
                      <a:pt x="72" y="0"/>
                    </a:moveTo>
                    <a:cubicBezTo>
                      <a:pt x="62" y="31"/>
                      <a:pt x="0" y="124"/>
                      <a:pt x="12" y="186"/>
                    </a:cubicBezTo>
                    <a:cubicBezTo>
                      <a:pt x="24" y="248"/>
                      <a:pt x="95" y="330"/>
                      <a:pt x="144" y="372"/>
                    </a:cubicBezTo>
                    <a:cubicBezTo>
                      <a:pt x="193" y="414"/>
                      <a:pt x="272" y="424"/>
                      <a:pt x="306" y="438"/>
                    </a:cubicBezTo>
                  </a:path>
                </a:pathLst>
              </a:custGeom>
              <a:noFill/>
              <a:ln w="9525" cap="flat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49" name="Group 50"/>
            <p:cNvGrpSpPr>
              <a:grpSpLocks/>
            </p:cNvGrpSpPr>
            <p:nvPr/>
          </p:nvGrpSpPr>
          <p:grpSpPr bwMode="auto">
            <a:xfrm rot="-1813036">
              <a:off x="3730" y="1746"/>
              <a:ext cx="239" cy="401"/>
              <a:chOff x="888" y="1832"/>
              <a:chExt cx="372" cy="474"/>
            </a:xfrm>
          </p:grpSpPr>
          <p:sp>
            <p:nvSpPr>
              <p:cNvPr id="126" name="Freeform 51"/>
              <p:cNvSpPr>
                <a:spLocks/>
              </p:cNvSpPr>
              <p:nvPr/>
            </p:nvSpPr>
            <p:spPr bwMode="auto">
              <a:xfrm>
                <a:off x="972" y="1832"/>
                <a:ext cx="288" cy="474"/>
              </a:xfrm>
              <a:custGeom>
                <a:avLst/>
                <a:gdLst/>
                <a:ahLst/>
                <a:cxnLst>
                  <a:cxn ang="0">
                    <a:pos x="0" y="28"/>
                  </a:cxn>
                  <a:cxn ang="0">
                    <a:pos x="90" y="22"/>
                  </a:cxn>
                  <a:cxn ang="0">
                    <a:pos x="228" y="160"/>
                  </a:cxn>
                  <a:cxn ang="0">
                    <a:pos x="288" y="424"/>
                  </a:cxn>
                  <a:cxn ang="0">
                    <a:pos x="228" y="460"/>
                  </a:cxn>
                </a:cxnLst>
                <a:rect l="0" t="0" r="r" b="b"/>
                <a:pathLst>
                  <a:path w="288" h="474">
                    <a:moveTo>
                      <a:pt x="0" y="28"/>
                    </a:moveTo>
                    <a:cubicBezTo>
                      <a:pt x="15" y="27"/>
                      <a:pt x="52" y="0"/>
                      <a:pt x="90" y="22"/>
                    </a:cubicBezTo>
                    <a:cubicBezTo>
                      <a:pt x="128" y="44"/>
                      <a:pt x="195" y="93"/>
                      <a:pt x="228" y="160"/>
                    </a:cubicBezTo>
                    <a:cubicBezTo>
                      <a:pt x="261" y="227"/>
                      <a:pt x="288" y="374"/>
                      <a:pt x="288" y="424"/>
                    </a:cubicBezTo>
                    <a:cubicBezTo>
                      <a:pt x="288" y="474"/>
                      <a:pt x="240" y="453"/>
                      <a:pt x="228" y="460"/>
                    </a:cubicBez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7" name="Freeform 52"/>
              <p:cNvSpPr>
                <a:spLocks/>
              </p:cNvSpPr>
              <p:nvPr/>
            </p:nvSpPr>
            <p:spPr bwMode="auto">
              <a:xfrm>
                <a:off x="888" y="1860"/>
                <a:ext cx="306" cy="438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12" y="186"/>
                  </a:cxn>
                  <a:cxn ang="0">
                    <a:pos x="144" y="372"/>
                  </a:cxn>
                  <a:cxn ang="0">
                    <a:pos x="306" y="438"/>
                  </a:cxn>
                </a:cxnLst>
                <a:rect l="0" t="0" r="r" b="b"/>
                <a:pathLst>
                  <a:path w="306" h="438">
                    <a:moveTo>
                      <a:pt x="72" y="0"/>
                    </a:moveTo>
                    <a:cubicBezTo>
                      <a:pt x="62" y="31"/>
                      <a:pt x="0" y="124"/>
                      <a:pt x="12" y="186"/>
                    </a:cubicBezTo>
                    <a:cubicBezTo>
                      <a:pt x="24" y="248"/>
                      <a:pt x="95" y="330"/>
                      <a:pt x="144" y="372"/>
                    </a:cubicBezTo>
                    <a:cubicBezTo>
                      <a:pt x="193" y="414"/>
                      <a:pt x="272" y="424"/>
                      <a:pt x="306" y="438"/>
                    </a:cubicBezTo>
                  </a:path>
                </a:pathLst>
              </a:custGeom>
              <a:noFill/>
              <a:ln w="9525" cap="flat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50" name="Group 53"/>
            <p:cNvGrpSpPr>
              <a:grpSpLocks/>
            </p:cNvGrpSpPr>
            <p:nvPr/>
          </p:nvGrpSpPr>
          <p:grpSpPr bwMode="auto">
            <a:xfrm>
              <a:off x="3571" y="1437"/>
              <a:ext cx="520" cy="964"/>
              <a:chOff x="1554" y="3096"/>
              <a:chExt cx="540" cy="966"/>
            </a:xfrm>
          </p:grpSpPr>
          <p:sp>
            <p:nvSpPr>
              <p:cNvPr id="124" name="Freeform 54"/>
              <p:cNvSpPr>
                <a:spLocks/>
              </p:cNvSpPr>
              <p:nvPr/>
            </p:nvSpPr>
            <p:spPr bwMode="auto">
              <a:xfrm>
                <a:off x="1554" y="3096"/>
                <a:ext cx="540" cy="966"/>
              </a:xfrm>
              <a:custGeom>
                <a:avLst/>
                <a:gdLst/>
                <a:ahLst/>
                <a:cxnLst>
                  <a:cxn ang="0">
                    <a:pos x="0" y="294"/>
                  </a:cxn>
                  <a:cxn ang="0">
                    <a:pos x="0" y="0"/>
                  </a:cxn>
                  <a:cxn ang="0">
                    <a:pos x="540" y="282"/>
                  </a:cxn>
                  <a:cxn ang="0">
                    <a:pos x="534" y="966"/>
                  </a:cxn>
                  <a:cxn ang="0">
                    <a:pos x="318" y="840"/>
                  </a:cxn>
                </a:cxnLst>
                <a:rect l="0" t="0" r="r" b="b"/>
                <a:pathLst>
                  <a:path w="540" h="966">
                    <a:moveTo>
                      <a:pt x="0" y="294"/>
                    </a:moveTo>
                    <a:lnTo>
                      <a:pt x="0" y="0"/>
                    </a:lnTo>
                    <a:lnTo>
                      <a:pt x="540" y="282"/>
                    </a:lnTo>
                    <a:lnTo>
                      <a:pt x="534" y="966"/>
                    </a:lnTo>
                    <a:lnTo>
                      <a:pt x="318" y="840"/>
                    </a:ln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5" name="Freeform 55"/>
              <p:cNvSpPr>
                <a:spLocks/>
              </p:cNvSpPr>
              <p:nvPr/>
            </p:nvSpPr>
            <p:spPr bwMode="auto">
              <a:xfrm>
                <a:off x="1554" y="3378"/>
                <a:ext cx="324" cy="558"/>
              </a:xfrm>
              <a:custGeom>
                <a:avLst/>
                <a:gdLst/>
                <a:ahLst/>
                <a:cxnLst>
                  <a:cxn ang="0">
                    <a:pos x="324" y="558"/>
                  </a:cxn>
                  <a:cxn ang="0">
                    <a:pos x="0" y="374"/>
                  </a:cxn>
                  <a:cxn ang="0">
                    <a:pos x="0" y="0"/>
                  </a:cxn>
                </a:cxnLst>
                <a:rect l="0" t="0" r="r" b="b"/>
                <a:pathLst>
                  <a:path w="324" h="558">
                    <a:moveTo>
                      <a:pt x="324" y="558"/>
                    </a:moveTo>
                    <a:lnTo>
                      <a:pt x="0" y="374"/>
                    </a:lnTo>
                    <a:lnTo>
                      <a:pt x="0" y="0"/>
                    </a:lnTo>
                  </a:path>
                </a:pathLst>
              </a:custGeom>
              <a:noFill/>
              <a:ln w="9525" cap="flat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51" name="Freeform 56"/>
            <p:cNvSpPr>
              <a:spLocks/>
            </p:cNvSpPr>
            <p:nvPr/>
          </p:nvSpPr>
          <p:spPr bwMode="auto">
            <a:xfrm>
              <a:off x="3364" y="1598"/>
              <a:ext cx="513" cy="952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36"/>
                </a:cxn>
                <a:cxn ang="0">
                  <a:pos x="534" y="954"/>
                </a:cxn>
                <a:cxn ang="0">
                  <a:pos x="534" y="282"/>
                </a:cxn>
                <a:cxn ang="0">
                  <a:pos x="0" y="0"/>
                </a:cxn>
              </a:cxnLst>
              <a:rect l="0" t="0" r="r" b="b"/>
              <a:pathLst>
                <a:path w="534" h="954">
                  <a:moveTo>
                    <a:pt x="0" y="6"/>
                  </a:moveTo>
                  <a:lnTo>
                    <a:pt x="0" y="636"/>
                  </a:lnTo>
                  <a:lnTo>
                    <a:pt x="534" y="954"/>
                  </a:lnTo>
                  <a:lnTo>
                    <a:pt x="534" y="282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52" name="Oval 57"/>
            <p:cNvSpPr>
              <a:spLocks noChangeArrowheads="1"/>
            </p:cNvSpPr>
            <p:nvPr/>
          </p:nvSpPr>
          <p:spPr bwMode="auto">
            <a:xfrm>
              <a:off x="3700" y="2052"/>
              <a:ext cx="33" cy="3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3" name="Oval 58"/>
            <p:cNvSpPr>
              <a:spLocks noChangeArrowheads="1"/>
            </p:cNvSpPr>
            <p:nvPr/>
          </p:nvSpPr>
          <p:spPr bwMode="auto">
            <a:xfrm>
              <a:off x="4661" y="1308"/>
              <a:ext cx="33" cy="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grpSp>
          <p:nvGrpSpPr>
            <p:cNvPr id="54" name="Group 59"/>
            <p:cNvGrpSpPr>
              <a:grpSpLocks/>
            </p:cNvGrpSpPr>
            <p:nvPr/>
          </p:nvGrpSpPr>
          <p:grpSpPr bwMode="auto">
            <a:xfrm>
              <a:off x="4454" y="754"/>
              <a:ext cx="519" cy="964"/>
              <a:chOff x="1554" y="3096"/>
              <a:chExt cx="540" cy="966"/>
            </a:xfrm>
          </p:grpSpPr>
          <p:sp>
            <p:nvSpPr>
              <p:cNvPr id="122" name="Freeform 60"/>
              <p:cNvSpPr>
                <a:spLocks/>
              </p:cNvSpPr>
              <p:nvPr/>
            </p:nvSpPr>
            <p:spPr bwMode="auto">
              <a:xfrm>
                <a:off x="1554" y="3096"/>
                <a:ext cx="540" cy="966"/>
              </a:xfrm>
              <a:custGeom>
                <a:avLst/>
                <a:gdLst/>
                <a:ahLst/>
                <a:cxnLst>
                  <a:cxn ang="0">
                    <a:pos x="0" y="294"/>
                  </a:cxn>
                  <a:cxn ang="0">
                    <a:pos x="0" y="0"/>
                  </a:cxn>
                  <a:cxn ang="0">
                    <a:pos x="540" y="282"/>
                  </a:cxn>
                  <a:cxn ang="0">
                    <a:pos x="534" y="966"/>
                  </a:cxn>
                  <a:cxn ang="0">
                    <a:pos x="318" y="840"/>
                  </a:cxn>
                </a:cxnLst>
                <a:rect l="0" t="0" r="r" b="b"/>
                <a:pathLst>
                  <a:path w="540" h="966">
                    <a:moveTo>
                      <a:pt x="0" y="294"/>
                    </a:moveTo>
                    <a:lnTo>
                      <a:pt x="0" y="0"/>
                    </a:lnTo>
                    <a:lnTo>
                      <a:pt x="540" y="282"/>
                    </a:lnTo>
                    <a:lnTo>
                      <a:pt x="534" y="966"/>
                    </a:lnTo>
                    <a:lnTo>
                      <a:pt x="318" y="840"/>
                    </a:ln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3" name="Freeform 61"/>
              <p:cNvSpPr>
                <a:spLocks/>
              </p:cNvSpPr>
              <p:nvPr/>
            </p:nvSpPr>
            <p:spPr bwMode="auto">
              <a:xfrm>
                <a:off x="1554" y="3378"/>
                <a:ext cx="324" cy="558"/>
              </a:xfrm>
              <a:custGeom>
                <a:avLst/>
                <a:gdLst/>
                <a:ahLst/>
                <a:cxnLst>
                  <a:cxn ang="0">
                    <a:pos x="324" y="558"/>
                  </a:cxn>
                  <a:cxn ang="0">
                    <a:pos x="0" y="374"/>
                  </a:cxn>
                  <a:cxn ang="0">
                    <a:pos x="0" y="0"/>
                  </a:cxn>
                </a:cxnLst>
                <a:rect l="0" t="0" r="r" b="b"/>
                <a:pathLst>
                  <a:path w="324" h="558">
                    <a:moveTo>
                      <a:pt x="324" y="558"/>
                    </a:moveTo>
                    <a:lnTo>
                      <a:pt x="0" y="374"/>
                    </a:lnTo>
                    <a:lnTo>
                      <a:pt x="0" y="0"/>
                    </a:lnTo>
                  </a:path>
                </a:pathLst>
              </a:custGeom>
              <a:noFill/>
              <a:ln w="9525" cap="flat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55" name="Line 62"/>
            <p:cNvSpPr>
              <a:spLocks noChangeShapeType="1"/>
            </p:cNvSpPr>
            <p:nvPr/>
          </p:nvSpPr>
          <p:spPr bwMode="auto">
            <a:xfrm flipV="1">
              <a:off x="3712" y="1329"/>
              <a:ext cx="967" cy="733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56" name="Freeform 63"/>
            <p:cNvSpPr>
              <a:spLocks/>
            </p:cNvSpPr>
            <p:nvPr/>
          </p:nvSpPr>
          <p:spPr bwMode="auto">
            <a:xfrm>
              <a:off x="3545" y="1467"/>
              <a:ext cx="520" cy="948"/>
            </a:xfrm>
            <a:custGeom>
              <a:avLst/>
              <a:gdLst/>
              <a:ahLst/>
              <a:cxnLst>
                <a:cxn ang="0">
                  <a:pos x="0" y="66"/>
                </a:cxn>
                <a:cxn ang="0">
                  <a:pos x="1" y="0"/>
                </a:cxn>
                <a:cxn ang="0">
                  <a:pos x="541" y="282"/>
                </a:cxn>
                <a:cxn ang="0">
                  <a:pos x="535" y="966"/>
                </a:cxn>
                <a:cxn ang="0">
                  <a:pos x="496" y="936"/>
                </a:cxn>
              </a:cxnLst>
              <a:rect l="0" t="0" r="r" b="b"/>
              <a:pathLst>
                <a:path w="541" h="966">
                  <a:moveTo>
                    <a:pt x="0" y="66"/>
                  </a:moveTo>
                  <a:lnTo>
                    <a:pt x="1" y="0"/>
                  </a:lnTo>
                  <a:lnTo>
                    <a:pt x="541" y="282"/>
                  </a:lnTo>
                  <a:lnTo>
                    <a:pt x="535" y="966"/>
                  </a:lnTo>
                  <a:lnTo>
                    <a:pt x="496" y="936"/>
                  </a:ln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57" name="Freeform 64"/>
            <p:cNvSpPr>
              <a:spLocks/>
            </p:cNvSpPr>
            <p:nvPr/>
          </p:nvSpPr>
          <p:spPr bwMode="auto">
            <a:xfrm>
              <a:off x="3546" y="1526"/>
              <a:ext cx="457" cy="854"/>
            </a:xfrm>
            <a:custGeom>
              <a:avLst/>
              <a:gdLst/>
              <a:ahLst/>
              <a:cxnLst>
                <a:cxn ang="0">
                  <a:pos x="476" y="870"/>
                </a:cxn>
                <a:cxn ang="0">
                  <a:pos x="0" y="596"/>
                </a:cxn>
                <a:cxn ang="0">
                  <a:pos x="0" y="0"/>
                </a:cxn>
              </a:cxnLst>
              <a:rect l="0" t="0" r="r" b="b"/>
              <a:pathLst>
                <a:path w="476" h="870">
                  <a:moveTo>
                    <a:pt x="476" y="870"/>
                  </a:moveTo>
                  <a:lnTo>
                    <a:pt x="0" y="596"/>
                  </a:ln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chemeClr val="bg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58" name="Freeform 65"/>
            <p:cNvSpPr>
              <a:spLocks/>
            </p:cNvSpPr>
            <p:nvPr/>
          </p:nvSpPr>
          <p:spPr bwMode="auto">
            <a:xfrm rot="-1813036">
              <a:off x="3774" y="1730"/>
              <a:ext cx="139" cy="404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90" y="22"/>
                </a:cxn>
                <a:cxn ang="0">
                  <a:pos x="228" y="160"/>
                </a:cxn>
                <a:cxn ang="0">
                  <a:pos x="288" y="424"/>
                </a:cxn>
                <a:cxn ang="0">
                  <a:pos x="228" y="460"/>
                </a:cxn>
              </a:cxnLst>
              <a:rect l="0" t="0" r="r" b="b"/>
              <a:pathLst>
                <a:path w="288" h="474">
                  <a:moveTo>
                    <a:pt x="0" y="28"/>
                  </a:moveTo>
                  <a:cubicBezTo>
                    <a:pt x="15" y="27"/>
                    <a:pt x="52" y="0"/>
                    <a:pt x="90" y="22"/>
                  </a:cubicBezTo>
                  <a:cubicBezTo>
                    <a:pt x="128" y="44"/>
                    <a:pt x="195" y="93"/>
                    <a:pt x="228" y="160"/>
                  </a:cubicBezTo>
                  <a:cubicBezTo>
                    <a:pt x="261" y="227"/>
                    <a:pt x="288" y="374"/>
                    <a:pt x="288" y="424"/>
                  </a:cubicBezTo>
                  <a:cubicBezTo>
                    <a:pt x="288" y="474"/>
                    <a:pt x="240" y="453"/>
                    <a:pt x="228" y="460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59" name="Freeform 66"/>
            <p:cNvSpPr>
              <a:spLocks/>
            </p:cNvSpPr>
            <p:nvPr/>
          </p:nvSpPr>
          <p:spPr bwMode="auto">
            <a:xfrm rot="-1813036">
              <a:off x="3743" y="1771"/>
              <a:ext cx="147" cy="373"/>
            </a:xfrm>
            <a:custGeom>
              <a:avLst/>
              <a:gdLst/>
              <a:ahLst/>
              <a:cxnLst>
                <a:cxn ang="0">
                  <a:pos x="72" y="0"/>
                </a:cxn>
                <a:cxn ang="0">
                  <a:pos x="12" y="186"/>
                </a:cxn>
                <a:cxn ang="0">
                  <a:pos x="144" y="372"/>
                </a:cxn>
                <a:cxn ang="0">
                  <a:pos x="306" y="438"/>
                </a:cxn>
              </a:cxnLst>
              <a:rect l="0" t="0" r="r" b="b"/>
              <a:pathLst>
                <a:path w="306" h="438">
                  <a:moveTo>
                    <a:pt x="72" y="0"/>
                  </a:moveTo>
                  <a:cubicBezTo>
                    <a:pt x="62" y="31"/>
                    <a:pt x="0" y="124"/>
                    <a:pt x="12" y="186"/>
                  </a:cubicBezTo>
                  <a:cubicBezTo>
                    <a:pt x="24" y="248"/>
                    <a:pt x="95" y="330"/>
                    <a:pt x="144" y="372"/>
                  </a:cubicBezTo>
                  <a:cubicBezTo>
                    <a:pt x="193" y="414"/>
                    <a:pt x="272" y="424"/>
                    <a:pt x="306" y="438"/>
                  </a:cubicBezTo>
                </a:path>
              </a:pathLst>
            </a:custGeom>
            <a:noFill/>
            <a:ln w="9525" cap="flat">
              <a:solidFill>
                <a:schemeClr val="bg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60" name="Freeform 67"/>
            <p:cNvSpPr>
              <a:spLocks/>
            </p:cNvSpPr>
            <p:nvPr/>
          </p:nvSpPr>
          <p:spPr bwMode="auto">
            <a:xfrm>
              <a:off x="3516" y="1492"/>
              <a:ext cx="518" cy="946"/>
            </a:xfrm>
            <a:custGeom>
              <a:avLst/>
              <a:gdLst/>
              <a:ahLst/>
              <a:cxnLst>
                <a:cxn ang="0">
                  <a:pos x="0" y="66"/>
                </a:cxn>
                <a:cxn ang="0">
                  <a:pos x="1" y="0"/>
                </a:cxn>
                <a:cxn ang="0">
                  <a:pos x="541" y="282"/>
                </a:cxn>
                <a:cxn ang="0">
                  <a:pos x="535" y="966"/>
                </a:cxn>
                <a:cxn ang="0">
                  <a:pos x="496" y="936"/>
                </a:cxn>
              </a:cxnLst>
              <a:rect l="0" t="0" r="r" b="b"/>
              <a:pathLst>
                <a:path w="541" h="966">
                  <a:moveTo>
                    <a:pt x="0" y="66"/>
                  </a:moveTo>
                  <a:lnTo>
                    <a:pt x="1" y="0"/>
                  </a:lnTo>
                  <a:lnTo>
                    <a:pt x="541" y="282"/>
                  </a:lnTo>
                  <a:lnTo>
                    <a:pt x="535" y="966"/>
                  </a:lnTo>
                  <a:lnTo>
                    <a:pt x="496" y="936"/>
                  </a:ln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61" name="Freeform 68"/>
            <p:cNvSpPr>
              <a:spLocks/>
            </p:cNvSpPr>
            <p:nvPr/>
          </p:nvSpPr>
          <p:spPr bwMode="auto">
            <a:xfrm>
              <a:off x="3517" y="1551"/>
              <a:ext cx="456" cy="852"/>
            </a:xfrm>
            <a:custGeom>
              <a:avLst/>
              <a:gdLst/>
              <a:ahLst/>
              <a:cxnLst>
                <a:cxn ang="0">
                  <a:pos x="476" y="870"/>
                </a:cxn>
                <a:cxn ang="0">
                  <a:pos x="0" y="596"/>
                </a:cxn>
                <a:cxn ang="0">
                  <a:pos x="0" y="0"/>
                </a:cxn>
              </a:cxnLst>
              <a:rect l="0" t="0" r="r" b="b"/>
              <a:pathLst>
                <a:path w="476" h="870">
                  <a:moveTo>
                    <a:pt x="476" y="870"/>
                  </a:moveTo>
                  <a:lnTo>
                    <a:pt x="0" y="596"/>
                  </a:ln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chemeClr val="bg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62" name="Freeform 69"/>
            <p:cNvSpPr>
              <a:spLocks/>
            </p:cNvSpPr>
            <p:nvPr/>
          </p:nvSpPr>
          <p:spPr bwMode="auto">
            <a:xfrm rot="-1813036">
              <a:off x="3762" y="1762"/>
              <a:ext cx="135" cy="379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90" y="22"/>
                </a:cxn>
                <a:cxn ang="0">
                  <a:pos x="228" y="160"/>
                </a:cxn>
                <a:cxn ang="0">
                  <a:pos x="288" y="424"/>
                </a:cxn>
                <a:cxn ang="0">
                  <a:pos x="228" y="460"/>
                </a:cxn>
              </a:cxnLst>
              <a:rect l="0" t="0" r="r" b="b"/>
              <a:pathLst>
                <a:path w="288" h="474">
                  <a:moveTo>
                    <a:pt x="0" y="28"/>
                  </a:moveTo>
                  <a:cubicBezTo>
                    <a:pt x="15" y="27"/>
                    <a:pt x="52" y="0"/>
                    <a:pt x="90" y="22"/>
                  </a:cubicBezTo>
                  <a:cubicBezTo>
                    <a:pt x="128" y="44"/>
                    <a:pt x="195" y="93"/>
                    <a:pt x="228" y="160"/>
                  </a:cubicBezTo>
                  <a:cubicBezTo>
                    <a:pt x="261" y="227"/>
                    <a:pt x="288" y="374"/>
                    <a:pt x="288" y="424"/>
                  </a:cubicBezTo>
                  <a:cubicBezTo>
                    <a:pt x="288" y="474"/>
                    <a:pt x="240" y="453"/>
                    <a:pt x="228" y="460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63" name="Freeform 70"/>
            <p:cNvSpPr>
              <a:spLocks/>
            </p:cNvSpPr>
            <p:nvPr/>
          </p:nvSpPr>
          <p:spPr bwMode="auto">
            <a:xfrm rot="-1813036">
              <a:off x="3731" y="1801"/>
              <a:ext cx="144" cy="351"/>
            </a:xfrm>
            <a:custGeom>
              <a:avLst/>
              <a:gdLst/>
              <a:ahLst/>
              <a:cxnLst>
                <a:cxn ang="0">
                  <a:pos x="72" y="0"/>
                </a:cxn>
                <a:cxn ang="0">
                  <a:pos x="12" y="186"/>
                </a:cxn>
                <a:cxn ang="0">
                  <a:pos x="144" y="372"/>
                </a:cxn>
                <a:cxn ang="0">
                  <a:pos x="306" y="438"/>
                </a:cxn>
              </a:cxnLst>
              <a:rect l="0" t="0" r="r" b="b"/>
              <a:pathLst>
                <a:path w="306" h="438">
                  <a:moveTo>
                    <a:pt x="72" y="0"/>
                  </a:moveTo>
                  <a:cubicBezTo>
                    <a:pt x="62" y="31"/>
                    <a:pt x="0" y="124"/>
                    <a:pt x="12" y="186"/>
                  </a:cubicBezTo>
                  <a:cubicBezTo>
                    <a:pt x="24" y="248"/>
                    <a:pt x="95" y="330"/>
                    <a:pt x="144" y="372"/>
                  </a:cubicBezTo>
                  <a:cubicBezTo>
                    <a:pt x="193" y="414"/>
                    <a:pt x="272" y="424"/>
                    <a:pt x="306" y="438"/>
                  </a:cubicBezTo>
                </a:path>
              </a:pathLst>
            </a:custGeom>
            <a:noFill/>
            <a:ln w="9525" cap="flat">
              <a:solidFill>
                <a:schemeClr val="bg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64" name="Freeform 71"/>
            <p:cNvSpPr>
              <a:spLocks/>
            </p:cNvSpPr>
            <p:nvPr/>
          </p:nvSpPr>
          <p:spPr bwMode="auto">
            <a:xfrm>
              <a:off x="3484" y="1521"/>
              <a:ext cx="520" cy="944"/>
            </a:xfrm>
            <a:custGeom>
              <a:avLst/>
              <a:gdLst/>
              <a:ahLst/>
              <a:cxnLst>
                <a:cxn ang="0">
                  <a:pos x="0" y="66"/>
                </a:cxn>
                <a:cxn ang="0">
                  <a:pos x="1" y="0"/>
                </a:cxn>
                <a:cxn ang="0">
                  <a:pos x="541" y="282"/>
                </a:cxn>
                <a:cxn ang="0">
                  <a:pos x="535" y="966"/>
                </a:cxn>
                <a:cxn ang="0">
                  <a:pos x="496" y="936"/>
                </a:cxn>
              </a:cxnLst>
              <a:rect l="0" t="0" r="r" b="b"/>
              <a:pathLst>
                <a:path w="541" h="966">
                  <a:moveTo>
                    <a:pt x="0" y="66"/>
                  </a:moveTo>
                  <a:lnTo>
                    <a:pt x="1" y="0"/>
                  </a:lnTo>
                  <a:lnTo>
                    <a:pt x="541" y="282"/>
                  </a:lnTo>
                  <a:lnTo>
                    <a:pt x="535" y="966"/>
                  </a:lnTo>
                  <a:lnTo>
                    <a:pt x="496" y="936"/>
                  </a:ln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65" name="Freeform 72"/>
            <p:cNvSpPr>
              <a:spLocks/>
            </p:cNvSpPr>
            <p:nvPr/>
          </p:nvSpPr>
          <p:spPr bwMode="auto">
            <a:xfrm>
              <a:off x="3485" y="1580"/>
              <a:ext cx="457" cy="850"/>
            </a:xfrm>
            <a:custGeom>
              <a:avLst/>
              <a:gdLst/>
              <a:ahLst/>
              <a:cxnLst>
                <a:cxn ang="0">
                  <a:pos x="476" y="870"/>
                </a:cxn>
                <a:cxn ang="0">
                  <a:pos x="0" y="596"/>
                </a:cxn>
                <a:cxn ang="0">
                  <a:pos x="0" y="0"/>
                </a:cxn>
              </a:cxnLst>
              <a:rect l="0" t="0" r="r" b="b"/>
              <a:pathLst>
                <a:path w="476" h="870">
                  <a:moveTo>
                    <a:pt x="476" y="870"/>
                  </a:moveTo>
                  <a:lnTo>
                    <a:pt x="0" y="596"/>
                  </a:ln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chemeClr val="bg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66" name="Freeform 73"/>
            <p:cNvSpPr>
              <a:spLocks/>
            </p:cNvSpPr>
            <p:nvPr/>
          </p:nvSpPr>
          <p:spPr bwMode="auto">
            <a:xfrm rot="-1813036">
              <a:off x="3747" y="1805"/>
              <a:ext cx="109" cy="342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90" y="22"/>
                </a:cxn>
                <a:cxn ang="0">
                  <a:pos x="228" y="160"/>
                </a:cxn>
                <a:cxn ang="0">
                  <a:pos x="288" y="424"/>
                </a:cxn>
                <a:cxn ang="0">
                  <a:pos x="228" y="460"/>
                </a:cxn>
              </a:cxnLst>
              <a:rect l="0" t="0" r="r" b="b"/>
              <a:pathLst>
                <a:path w="288" h="474">
                  <a:moveTo>
                    <a:pt x="0" y="28"/>
                  </a:moveTo>
                  <a:cubicBezTo>
                    <a:pt x="15" y="27"/>
                    <a:pt x="52" y="0"/>
                    <a:pt x="90" y="22"/>
                  </a:cubicBezTo>
                  <a:cubicBezTo>
                    <a:pt x="128" y="44"/>
                    <a:pt x="195" y="93"/>
                    <a:pt x="228" y="160"/>
                  </a:cubicBezTo>
                  <a:cubicBezTo>
                    <a:pt x="261" y="227"/>
                    <a:pt x="288" y="374"/>
                    <a:pt x="288" y="424"/>
                  </a:cubicBezTo>
                  <a:cubicBezTo>
                    <a:pt x="288" y="474"/>
                    <a:pt x="240" y="453"/>
                    <a:pt x="228" y="460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67" name="Freeform 74"/>
            <p:cNvSpPr>
              <a:spLocks/>
            </p:cNvSpPr>
            <p:nvPr/>
          </p:nvSpPr>
          <p:spPr bwMode="auto">
            <a:xfrm rot="-1813036">
              <a:off x="3723" y="1839"/>
              <a:ext cx="116" cy="316"/>
            </a:xfrm>
            <a:custGeom>
              <a:avLst/>
              <a:gdLst/>
              <a:ahLst/>
              <a:cxnLst>
                <a:cxn ang="0">
                  <a:pos x="72" y="0"/>
                </a:cxn>
                <a:cxn ang="0">
                  <a:pos x="12" y="186"/>
                </a:cxn>
                <a:cxn ang="0">
                  <a:pos x="144" y="372"/>
                </a:cxn>
                <a:cxn ang="0">
                  <a:pos x="306" y="438"/>
                </a:cxn>
              </a:cxnLst>
              <a:rect l="0" t="0" r="r" b="b"/>
              <a:pathLst>
                <a:path w="306" h="438">
                  <a:moveTo>
                    <a:pt x="72" y="0"/>
                  </a:moveTo>
                  <a:cubicBezTo>
                    <a:pt x="62" y="31"/>
                    <a:pt x="0" y="124"/>
                    <a:pt x="12" y="186"/>
                  </a:cubicBezTo>
                  <a:cubicBezTo>
                    <a:pt x="24" y="248"/>
                    <a:pt x="95" y="330"/>
                    <a:pt x="144" y="372"/>
                  </a:cubicBezTo>
                  <a:cubicBezTo>
                    <a:pt x="193" y="414"/>
                    <a:pt x="272" y="424"/>
                    <a:pt x="306" y="438"/>
                  </a:cubicBezTo>
                </a:path>
              </a:pathLst>
            </a:custGeom>
            <a:noFill/>
            <a:ln w="9525" cap="flat">
              <a:solidFill>
                <a:schemeClr val="bg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68" name="Freeform 75"/>
            <p:cNvSpPr>
              <a:spLocks/>
            </p:cNvSpPr>
            <p:nvPr/>
          </p:nvSpPr>
          <p:spPr bwMode="auto">
            <a:xfrm>
              <a:off x="3446" y="1555"/>
              <a:ext cx="520" cy="940"/>
            </a:xfrm>
            <a:custGeom>
              <a:avLst/>
              <a:gdLst/>
              <a:ahLst/>
              <a:cxnLst>
                <a:cxn ang="0">
                  <a:pos x="0" y="66"/>
                </a:cxn>
                <a:cxn ang="0">
                  <a:pos x="1" y="0"/>
                </a:cxn>
                <a:cxn ang="0">
                  <a:pos x="541" y="282"/>
                </a:cxn>
                <a:cxn ang="0">
                  <a:pos x="535" y="966"/>
                </a:cxn>
                <a:cxn ang="0">
                  <a:pos x="496" y="936"/>
                </a:cxn>
              </a:cxnLst>
              <a:rect l="0" t="0" r="r" b="b"/>
              <a:pathLst>
                <a:path w="541" h="966">
                  <a:moveTo>
                    <a:pt x="0" y="66"/>
                  </a:moveTo>
                  <a:lnTo>
                    <a:pt x="1" y="0"/>
                  </a:lnTo>
                  <a:lnTo>
                    <a:pt x="541" y="282"/>
                  </a:lnTo>
                  <a:lnTo>
                    <a:pt x="535" y="966"/>
                  </a:lnTo>
                  <a:lnTo>
                    <a:pt x="496" y="936"/>
                  </a:ln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69" name="Freeform 76"/>
            <p:cNvSpPr>
              <a:spLocks/>
            </p:cNvSpPr>
            <p:nvPr/>
          </p:nvSpPr>
          <p:spPr bwMode="auto">
            <a:xfrm>
              <a:off x="3447" y="1613"/>
              <a:ext cx="457" cy="847"/>
            </a:xfrm>
            <a:custGeom>
              <a:avLst/>
              <a:gdLst/>
              <a:ahLst/>
              <a:cxnLst>
                <a:cxn ang="0">
                  <a:pos x="476" y="870"/>
                </a:cxn>
                <a:cxn ang="0">
                  <a:pos x="0" y="596"/>
                </a:cxn>
                <a:cxn ang="0">
                  <a:pos x="0" y="0"/>
                </a:cxn>
              </a:cxnLst>
              <a:rect l="0" t="0" r="r" b="b"/>
              <a:pathLst>
                <a:path w="476" h="870">
                  <a:moveTo>
                    <a:pt x="476" y="870"/>
                  </a:moveTo>
                  <a:lnTo>
                    <a:pt x="0" y="596"/>
                  </a:ln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chemeClr val="bg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" name="Freeform 77"/>
            <p:cNvSpPr>
              <a:spLocks/>
            </p:cNvSpPr>
            <p:nvPr/>
          </p:nvSpPr>
          <p:spPr bwMode="auto">
            <a:xfrm rot="-1813036">
              <a:off x="3735" y="1863"/>
              <a:ext cx="90" cy="283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90" y="22"/>
                </a:cxn>
                <a:cxn ang="0">
                  <a:pos x="228" y="160"/>
                </a:cxn>
                <a:cxn ang="0">
                  <a:pos x="288" y="424"/>
                </a:cxn>
                <a:cxn ang="0">
                  <a:pos x="228" y="460"/>
                </a:cxn>
              </a:cxnLst>
              <a:rect l="0" t="0" r="r" b="b"/>
              <a:pathLst>
                <a:path w="288" h="474">
                  <a:moveTo>
                    <a:pt x="0" y="28"/>
                  </a:moveTo>
                  <a:cubicBezTo>
                    <a:pt x="15" y="27"/>
                    <a:pt x="52" y="0"/>
                    <a:pt x="90" y="22"/>
                  </a:cubicBezTo>
                  <a:cubicBezTo>
                    <a:pt x="128" y="44"/>
                    <a:pt x="195" y="93"/>
                    <a:pt x="228" y="160"/>
                  </a:cubicBezTo>
                  <a:cubicBezTo>
                    <a:pt x="261" y="227"/>
                    <a:pt x="288" y="374"/>
                    <a:pt x="288" y="424"/>
                  </a:cubicBezTo>
                  <a:cubicBezTo>
                    <a:pt x="288" y="474"/>
                    <a:pt x="240" y="453"/>
                    <a:pt x="228" y="460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1" name="Freeform 78"/>
            <p:cNvSpPr>
              <a:spLocks/>
            </p:cNvSpPr>
            <p:nvPr/>
          </p:nvSpPr>
          <p:spPr bwMode="auto">
            <a:xfrm rot="-1813036">
              <a:off x="3715" y="1891"/>
              <a:ext cx="95" cy="261"/>
            </a:xfrm>
            <a:custGeom>
              <a:avLst/>
              <a:gdLst/>
              <a:ahLst/>
              <a:cxnLst>
                <a:cxn ang="0">
                  <a:pos x="72" y="0"/>
                </a:cxn>
                <a:cxn ang="0">
                  <a:pos x="12" y="186"/>
                </a:cxn>
                <a:cxn ang="0">
                  <a:pos x="144" y="372"/>
                </a:cxn>
                <a:cxn ang="0">
                  <a:pos x="306" y="438"/>
                </a:cxn>
              </a:cxnLst>
              <a:rect l="0" t="0" r="r" b="b"/>
              <a:pathLst>
                <a:path w="306" h="438">
                  <a:moveTo>
                    <a:pt x="72" y="0"/>
                  </a:moveTo>
                  <a:cubicBezTo>
                    <a:pt x="62" y="31"/>
                    <a:pt x="0" y="124"/>
                    <a:pt x="12" y="186"/>
                  </a:cubicBezTo>
                  <a:cubicBezTo>
                    <a:pt x="24" y="248"/>
                    <a:pt x="95" y="330"/>
                    <a:pt x="144" y="372"/>
                  </a:cubicBezTo>
                  <a:cubicBezTo>
                    <a:pt x="193" y="414"/>
                    <a:pt x="272" y="424"/>
                    <a:pt x="306" y="438"/>
                  </a:cubicBezTo>
                </a:path>
              </a:pathLst>
            </a:custGeom>
            <a:noFill/>
            <a:ln w="9525" cap="flat">
              <a:solidFill>
                <a:schemeClr val="bg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2" name="Freeform 79"/>
            <p:cNvSpPr>
              <a:spLocks/>
            </p:cNvSpPr>
            <p:nvPr/>
          </p:nvSpPr>
          <p:spPr bwMode="auto">
            <a:xfrm>
              <a:off x="3402" y="1574"/>
              <a:ext cx="518" cy="939"/>
            </a:xfrm>
            <a:custGeom>
              <a:avLst/>
              <a:gdLst/>
              <a:ahLst/>
              <a:cxnLst>
                <a:cxn ang="0">
                  <a:pos x="0" y="66"/>
                </a:cxn>
                <a:cxn ang="0">
                  <a:pos x="1" y="0"/>
                </a:cxn>
                <a:cxn ang="0">
                  <a:pos x="541" y="282"/>
                </a:cxn>
                <a:cxn ang="0">
                  <a:pos x="535" y="966"/>
                </a:cxn>
                <a:cxn ang="0">
                  <a:pos x="496" y="936"/>
                </a:cxn>
              </a:cxnLst>
              <a:rect l="0" t="0" r="r" b="b"/>
              <a:pathLst>
                <a:path w="541" h="966">
                  <a:moveTo>
                    <a:pt x="0" y="66"/>
                  </a:moveTo>
                  <a:lnTo>
                    <a:pt x="1" y="0"/>
                  </a:lnTo>
                  <a:lnTo>
                    <a:pt x="541" y="282"/>
                  </a:lnTo>
                  <a:lnTo>
                    <a:pt x="535" y="966"/>
                  </a:lnTo>
                  <a:lnTo>
                    <a:pt x="496" y="936"/>
                  </a:ln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3" name="Freeform 80"/>
            <p:cNvSpPr>
              <a:spLocks/>
            </p:cNvSpPr>
            <p:nvPr/>
          </p:nvSpPr>
          <p:spPr bwMode="auto">
            <a:xfrm>
              <a:off x="3403" y="1632"/>
              <a:ext cx="456" cy="846"/>
            </a:xfrm>
            <a:custGeom>
              <a:avLst/>
              <a:gdLst/>
              <a:ahLst/>
              <a:cxnLst>
                <a:cxn ang="0">
                  <a:pos x="476" y="870"/>
                </a:cxn>
                <a:cxn ang="0">
                  <a:pos x="0" y="596"/>
                </a:cxn>
                <a:cxn ang="0">
                  <a:pos x="0" y="0"/>
                </a:cxn>
              </a:cxnLst>
              <a:rect l="0" t="0" r="r" b="b"/>
              <a:pathLst>
                <a:path w="476" h="870">
                  <a:moveTo>
                    <a:pt x="476" y="870"/>
                  </a:moveTo>
                  <a:lnTo>
                    <a:pt x="0" y="596"/>
                  </a:ln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chemeClr val="bg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4" name="Freeform 81"/>
            <p:cNvSpPr>
              <a:spLocks/>
            </p:cNvSpPr>
            <p:nvPr/>
          </p:nvSpPr>
          <p:spPr bwMode="auto">
            <a:xfrm rot="-1813036">
              <a:off x="3727" y="1926"/>
              <a:ext cx="70" cy="216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90" y="22"/>
                </a:cxn>
                <a:cxn ang="0">
                  <a:pos x="228" y="160"/>
                </a:cxn>
                <a:cxn ang="0">
                  <a:pos x="288" y="424"/>
                </a:cxn>
                <a:cxn ang="0">
                  <a:pos x="228" y="460"/>
                </a:cxn>
              </a:cxnLst>
              <a:rect l="0" t="0" r="r" b="b"/>
              <a:pathLst>
                <a:path w="288" h="474">
                  <a:moveTo>
                    <a:pt x="0" y="28"/>
                  </a:moveTo>
                  <a:cubicBezTo>
                    <a:pt x="15" y="27"/>
                    <a:pt x="52" y="0"/>
                    <a:pt x="90" y="22"/>
                  </a:cubicBezTo>
                  <a:cubicBezTo>
                    <a:pt x="128" y="44"/>
                    <a:pt x="195" y="93"/>
                    <a:pt x="228" y="160"/>
                  </a:cubicBezTo>
                  <a:cubicBezTo>
                    <a:pt x="261" y="227"/>
                    <a:pt x="288" y="374"/>
                    <a:pt x="288" y="424"/>
                  </a:cubicBezTo>
                  <a:cubicBezTo>
                    <a:pt x="288" y="474"/>
                    <a:pt x="240" y="453"/>
                    <a:pt x="228" y="460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5" name="Freeform 82"/>
            <p:cNvSpPr>
              <a:spLocks/>
            </p:cNvSpPr>
            <p:nvPr/>
          </p:nvSpPr>
          <p:spPr bwMode="auto">
            <a:xfrm rot="-1813036">
              <a:off x="3712" y="1948"/>
              <a:ext cx="74" cy="199"/>
            </a:xfrm>
            <a:custGeom>
              <a:avLst/>
              <a:gdLst/>
              <a:ahLst/>
              <a:cxnLst>
                <a:cxn ang="0">
                  <a:pos x="72" y="0"/>
                </a:cxn>
                <a:cxn ang="0">
                  <a:pos x="12" y="186"/>
                </a:cxn>
                <a:cxn ang="0">
                  <a:pos x="144" y="372"/>
                </a:cxn>
                <a:cxn ang="0">
                  <a:pos x="306" y="438"/>
                </a:cxn>
              </a:cxnLst>
              <a:rect l="0" t="0" r="r" b="b"/>
              <a:pathLst>
                <a:path w="306" h="438">
                  <a:moveTo>
                    <a:pt x="72" y="0"/>
                  </a:moveTo>
                  <a:cubicBezTo>
                    <a:pt x="62" y="31"/>
                    <a:pt x="0" y="124"/>
                    <a:pt x="12" y="186"/>
                  </a:cubicBezTo>
                  <a:cubicBezTo>
                    <a:pt x="24" y="248"/>
                    <a:pt x="95" y="330"/>
                    <a:pt x="144" y="372"/>
                  </a:cubicBezTo>
                  <a:cubicBezTo>
                    <a:pt x="193" y="414"/>
                    <a:pt x="272" y="424"/>
                    <a:pt x="306" y="438"/>
                  </a:cubicBezTo>
                </a:path>
              </a:pathLst>
            </a:custGeom>
            <a:noFill/>
            <a:ln w="9525" cap="flat">
              <a:solidFill>
                <a:schemeClr val="bg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6" name="Line 83"/>
            <p:cNvSpPr>
              <a:spLocks noChangeShapeType="1"/>
            </p:cNvSpPr>
            <p:nvPr/>
          </p:nvSpPr>
          <p:spPr bwMode="auto">
            <a:xfrm flipV="1">
              <a:off x="3882" y="1037"/>
              <a:ext cx="1087" cy="841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7" name="Line 84"/>
            <p:cNvSpPr>
              <a:spLocks noChangeShapeType="1"/>
            </p:cNvSpPr>
            <p:nvPr/>
          </p:nvSpPr>
          <p:spPr bwMode="auto">
            <a:xfrm flipV="1">
              <a:off x="3374" y="750"/>
              <a:ext cx="1087" cy="84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8" name="Line 85"/>
            <p:cNvSpPr>
              <a:spLocks noChangeShapeType="1"/>
            </p:cNvSpPr>
            <p:nvPr/>
          </p:nvSpPr>
          <p:spPr bwMode="auto">
            <a:xfrm flipV="1">
              <a:off x="3882" y="1715"/>
              <a:ext cx="1087" cy="841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9" name="Freeform 86"/>
            <p:cNvSpPr>
              <a:spLocks/>
            </p:cNvSpPr>
            <p:nvPr/>
          </p:nvSpPr>
          <p:spPr bwMode="auto">
            <a:xfrm>
              <a:off x="4406" y="792"/>
              <a:ext cx="520" cy="948"/>
            </a:xfrm>
            <a:custGeom>
              <a:avLst/>
              <a:gdLst/>
              <a:ahLst/>
              <a:cxnLst>
                <a:cxn ang="0">
                  <a:pos x="0" y="66"/>
                </a:cxn>
                <a:cxn ang="0">
                  <a:pos x="1" y="0"/>
                </a:cxn>
                <a:cxn ang="0">
                  <a:pos x="541" y="282"/>
                </a:cxn>
                <a:cxn ang="0">
                  <a:pos x="535" y="966"/>
                </a:cxn>
                <a:cxn ang="0">
                  <a:pos x="496" y="936"/>
                </a:cxn>
              </a:cxnLst>
              <a:rect l="0" t="0" r="r" b="b"/>
              <a:pathLst>
                <a:path w="541" h="966">
                  <a:moveTo>
                    <a:pt x="0" y="66"/>
                  </a:moveTo>
                  <a:lnTo>
                    <a:pt x="1" y="0"/>
                  </a:lnTo>
                  <a:lnTo>
                    <a:pt x="541" y="282"/>
                  </a:lnTo>
                  <a:lnTo>
                    <a:pt x="535" y="966"/>
                  </a:lnTo>
                  <a:lnTo>
                    <a:pt x="496" y="936"/>
                  </a:ln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80" name="Freeform 87"/>
            <p:cNvSpPr>
              <a:spLocks/>
            </p:cNvSpPr>
            <p:nvPr/>
          </p:nvSpPr>
          <p:spPr bwMode="auto">
            <a:xfrm>
              <a:off x="4407" y="851"/>
              <a:ext cx="457" cy="854"/>
            </a:xfrm>
            <a:custGeom>
              <a:avLst/>
              <a:gdLst/>
              <a:ahLst/>
              <a:cxnLst>
                <a:cxn ang="0">
                  <a:pos x="476" y="870"/>
                </a:cxn>
                <a:cxn ang="0">
                  <a:pos x="0" y="596"/>
                </a:cxn>
                <a:cxn ang="0">
                  <a:pos x="0" y="0"/>
                </a:cxn>
              </a:cxnLst>
              <a:rect l="0" t="0" r="r" b="b"/>
              <a:pathLst>
                <a:path w="476" h="870">
                  <a:moveTo>
                    <a:pt x="476" y="870"/>
                  </a:moveTo>
                  <a:lnTo>
                    <a:pt x="0" y="596"/>
                  </a:ln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chemeClr val="bg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81" name="Freeform 88"/>
            <p:cNvSpPr>
              <a:spLocks/>
            </p:cNvSpPr>
            <p:nvPr/>
          </p:nvSpPr>
          <p:spPr bwMode="auto">
            <a:xfrm>
              <a:off x="4377" y="817"/>
              <a:ext cx="518" cy="946"/>
            </a:xfrm>
            <a:custGeom>
              <a:avLst/>
              <a:gdLst/>
              <a:ahLst/>
              <a:cxnLst>
                <a:cxn ang="0">
                  <a:pos x="0" y="66"/>
                </a:cxn>
                <a:cxn ang="0">
                  <a:pos x="1" y="0"/>
                </a:cxn>
                <a:cxn ang="0">
                  <a:pos x="541" y="282"/>
                </a:cxn>
                <a:cxn ang="0">
                  <a:pos x="535" y="966"/>
                </a:cxn>
                <a:cxn ang="0">
                  <a:pos x="496" y="936"/>
                </a:cxn>
              </a:cxnLst>
              <a:rect l="0" t="0" r="r" b="b"/>
              <a:pathLst>
                <a:path w="541" h="966">
                  <a:moveTo>
                    <a:pt x="0" y="66"/>
                  </a:moveTo>
                  <a:lnTo>
                    <a:pt x="1" y="0"/>
                  </a:lnTo>
                  <a:lnTo>
                    <a:pt x="541" y="282"/>
                  </a:lnTo>
                  <a:lnTo>
                    <a:pt x="535" y="966"/>
                  </a:lnTo>
                  <a:lnTo>
                    <a:pt x="496" y="936"/>
                  </a:ln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82" name="Freeform 89"/>
            <p:cNvSpPr>
              <a:spLocks/>
            </p:cNvSpPr>
            <p:nvPr/>
          </p:nvSpPr>
          <p:spPr bwMode="auto">
            <a:xfrm>
              <a:off x="4378" y="876"/>
              <a:ext cx="456" cy="852"/>
            </a:xfrm>
            <a:custGeom>
              <a:avLst/>
              <a:gdLst/>
              <a:ahLst/>
              <a:cxnLst>
                <a:cxn ang="0">
                  <a:pos x="476" y="870"/>
                </a:cxn>
                <a:cxn ang="0">
                  <a:pos x="0" y="596"/>
                </a:cxn>
                <a:cxn ang="0">
                  <a:pos x="0" y="0"/>
                </a:cxn>
              </a:cxnLst>
              <a:rect l="0" t="0" r="r" b="b"/>
              <a:pathLst>
                <a:path w="476" h="870">
                  <a:moveTo>
                    <a:pt x="476" y="870"/>
                  </a:moveTo>
                  <a:lnTo>
                    <a:pt x="0" y="596"/>
                  </a:ln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chemeClr val="bg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83" name="Freeform 90"/>
            <p:cNvSpPr>
              <a:spLocks/>
            </p:cNvSpPr>
            <p:nvPr/>
          </p:nvSpPr>
          <p:spPr bwMode="auto">
            <a:xfrm>
              <a:off x="4345" y="846"/>
              <a:ext cx="520" cy="944"/>
            </a:xfrm>
            <a:custGeom>
              <a:avLst/>
              <a:gdLst/>
              <a:ahLst/>
              <a:cxnLst>
                <a:cxn ang="0">
                  <a:pos x="0" y="66"/>
                </a:cxn>
                <a:cxn ang="0">
                  <a:pos x="1" y="0"/>
                </a:cxn>
                <a:cxn ang="0">
                  <a:pos x="541" y="282"/>
                </a:cxn>
                <a:cxn ang="0">
                  <a:pos x="535" y="966"/>
                </a:cxn>
                <a:cxn ang="0">
                  <a:pos x="496" y="936"/>
                </a:cxn>
              </a:cxnLst>
              <a:rect l="0" t="0" r="r" b="b"/>
              <a:pathLst>
                <a:path w="541" h="966">
                  <a:moveTo>
                    <a:pt x="0" y="66"/>
                  </a:moveTo>
                  <a:lnTo>
                    <a:pt x="1" y="0"/>
                  </a:lnTo>
                  <a:lnTo>
                    <a:pt x="541" y="282"/>
                  </a:lnTo>
                  <a:lnTo>
                    <a:pt x="535" y="966"/>
                  </a:lnTo>
                  <a:lnTo>
                    <a:pt x="496" y="936"/>
                  </a:ln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84" name="Freeform 91"/>
            <p:cNvSpPr>
              <a:spLocks/>
            </p:cNvSpPr>
            <p:nvPr/>
          </p:nvSpPr>
          <p:spPr bwMode="auto">
            <a:xfrm>
              <a:off x="4346" y="905"/>
              <a:ext cx="457" cy="850"/>
            </a:xfrm>
            <a:custGeom>
              <a:avLst/>
              <a:gdLst/>
              <a:ahLst/>
              <a:cxnLst>
                <a:cxn ang="0">
                  <a:pos x="476" y="870"/>
                </a:cxn>
                <a:cxn ang="0">
                  <a:pos x="0" y="596"/>
                </a:cxn>
                <a:cxn ang="0">
                  <a:pos x="0" y="0"/>
                </a:cxn>
              </a:cxnLst>
              <a:rect l="0" t="0" r="r" b="b"/>
              <a:pathLst>
                <a:path w="476" h="870">
                  <a:moveTo>
                    <a:pt x="476" y="870"/>
                  </a:moveTo>
                  <a:lnTo>
                    <a:pt x="0" y="596"/>
                  </a:ln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chemeClr val="bg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85" name="Freeform 92"/>
            <p:cNvSpPr>
              <a:spLocks/>
            </p:cNvSpPr>
            <p:nvPr/>
          </p:nvSpPr>
          <p:spPr bwMode="auto">
            <a:xfrm>
              <a:off x="4307" y="880"/>
              <a:ext cx="520" cy="940"/>
            </a:xfrm>
            <a:custGeom>
              <a:avLst/>
              <a:gdLst/>
              <a:ahLst/>
              <a:cxnLst>
                <a:cxn ang="0">
                  <a:pos x="0" y="66"/>
                </a:cxn>
                <a:cxn ang="0">
                  <a:pos x="1" y="0"/>
                </a:cxn>
                <a:cxn ang="0">
                  <a:pos x="541" y="282"/>
                </a:cxn>
                <a:cxn ang="0">
                  <a:pos x="535" y="966"/>
                </a:cxn>
                <a:cxn ang="0">
                  <a:pos x="496" y="936"/>
                </a:cxn>
              </a:cxnLst>
              <a:rect l="0" t="0" r="r" b="b"/>
              <a:pathLst>
                <a:path w="541" h="966">
                  <a:moveTo>
                    <a:pt x="0" y="66"/>
                  </a:moveTo>
                  <a:lnTo>
                    <a:pt x="1" y="0"/>
                  </a:lnTo>
                  <a:lnTo>
                    <a:pt x="541" y="282"/>
                  </a:lnTo>
                  <a:lnTo>
                    <a:pt x="535" y="966"/>
                  </a:lnTo>
                  <a:lnTo>
                    <a:pt x="496" y="936"/>
                  </a:ln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86" name="Freeform 93"/>
            <p:cNvSpPr>
              <a:spLocks/>
            </p:cNvSpPr>
            <p:nvPr/>
          </p:nvSpPr>
          <p:spPr bwMode="auto">
            <a:xfrm>
              <a:off x="4308" y="938"/>
              <a:ext cx="457" cy="847"/>
            </a:xfrm>
            <a:custGeom>
              <a:avLst/>
              <a:gdLst/>
              <a:ahLst/>
              <a:cxnLst>
                <a:cxn ang="0">
                  <a:pos x="476" y="870"/>
                </a:cxn>
                <a:cxn ang="0">
                  <a:pos x="0" y="596"/>
                </a:cxn>
                <a:cxn ang="0">
                  <a:pos x="0" y="0"/>
                </a:cxn>
              </a:cxnLst>
              <a:rect l="0" t="0" r="r" b="b"/>
              <a:pathLst>
                <a:path w="476" h="870">
                  <a:moveTo>
                    <a:pt x="476" y="870"/>
                  </a:moveTo>
                  <a:lnTo>
                    <a:pt x="0" y="596"/>
                  </a:ln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chemeClr val="bg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87" name="Freeform 94"/>
            <p:cNvSpPr>
              <a:spLocks/>
            </p:cNvSpPr>
            <p:nvPr/>
          </p:nvSpPr>
          <p:spPr bwMode="auto">
            <a:xfrm>
              <a:off x="4263" y="899"/>
              <a:ext cx="518" cy="939"/>
            </a:xfrm>
            <a:custGeom>
              <a:avLst/>
              <a:gdLst/>
              <a:ahLst/>
              <a:cxnLst>
                <a:cxn ang="0">
                  <a:pos x="0" y="66"/>
                </a:cxn>
                <a:cxn ang="0">
                  <a:pos x="1" y="0"/>
                </a:cxn>
                <a:cxn ang="0">
                  <a:pos x="541" y="282"/>
                </a:cxn>
                <a:cxn ang="0">
                  <a:pos x="535" y="966"/>
                </a:cxn>
                <a:cxn ang="0">
                  <a:pos x="496" y="936"/>
                </a:cxn>
              </a:cxnLst>
              <a:rect l="0" t="0" r="r" b="b"/>
              <a:pathLst>
                <a:path w="541" h="966">
                  <a:moveTo>
                    <a:pt x="0" y="66"/>
                  </a:moveTo>
                  <a:lnTo>
                    <a:pt x="1" y="0"/>
                  </a:lnTo>
                  <a:lnTo>
                    <a:pt x="541" y="282"/>
                  </a:lnTo>
                  <a:lnTo>
                    <a:pt x="535" y="966"/>
                  </a:lnTo>
                  <a:lnTo>
                    <a:pt x="496" y="936"/>
                  </a:ln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88" name="Freeform 95"/>
            <p:cNvSpPr>
              <a:spLocks/>
            </p:cNvSpPr>
            <p:nvPr/>
          </p:nvSpPr>
          <p:spPr bwMode="auto">
            <a:xfrm>
              <a:off x="4264" y="957"/>
              <a:ext cx="456" cy="846"/>
            </a:xfrm>
            <a:custGeom>
              <a:avLst/>
              <a:gdLst/>
              <a:ahLst/>
              <a:cxnLst>
                <a:cxn ang="0">
                  <a:pos x="476" y="870"/>
                </a:cxn>
                <a:cxn ang="0">
                  <a:pos x="0" y="596"/>
                </a:cxn>
                <a:cxn ang="0">
                  <a:pos x="0" y="0"/>
                </a:cxn>
              </a:cxnLst>
              <a:rect l="0" t="0" r="r" b="b"/>
              <a:pathLst>
                <a:path w="476" h="870">
                  <a:moveTo>
                    <a:pt x="476" y="870"/>
                  </a:moveTo>
                  <a:lnTo>
                    <a:pt x="0" y="596"/>
                  </a:ln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chemeClr val="bg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89" name="Freeform 96"/>
            <p:cNvSpPr>
              <a:spLocks/>
            </p:cNvSpPr>
            <p:nvPr/>
          </p:nvSpPr>
          <p:spPr bwMode="auto">
            <a:xfrm>
              <a:off x="3745" y="1299"/>
              <a:ext cx="520" cy="948"/>
            </a:xfrm>
            <a:custGeom>
              <a:avLst/>
              <a:gdLst/>
              <a:ahLst/>
              <a:cxnLst>
                <a:cxn ang="0">
                  <a:pos x="0" y="66"/>
                </a:cxn>
                <a:cxn ang="0">
                  <a:pos x="1" y="0"/>
                </a:cxn>
                <a:cxn ang="0">
                  <a:pos x="541" y="282"/>
                </a:cxn>
                <a:cxn ang="0">
                  <a:pos x="535" y="966"/>
                </a:cxn>
                <a:cxn ang="0">
                  <a:pos x="496" y="936"/>
                </a:cxn>
              </a:cxnLst>
              <a:rect l="0" t="0" r="r" b="b"/>
              <a:pathLst>
                <a:path w="541" h="966">
                  <a:moveTo>
                    <a:pt x="0" y="66"/>
                  </a:moveTo>
                  <a:lnTo>
                    <a:pt x="1" y="0"/>
                  </a:lnTo>
                  <a:lnTo>
                    <a:pt x="541" y="282"/>
                  </a:lnTo>
                  <a:lnTo>
                    <a:pt x="535" y="966"/>
                  </a:lnTo>
                  <a:lnTo>
                    <a:pt x="496" y="936"/>
                  </a:ln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90" name="Freeform 97"/>
            <p:cNvSpPr>
              <a:spLocks/>
            </p:cNvSpPr>
            <p:nvPr/>
          </p:nvSpPr>
          <p:spPr bwMode="auto">
            <a:xfrm>
              <a:off x="3746" y="1358"/>
              <a:ext cx="457" cy="854"/>
            </a:xfrm>
            <a:custGeom>
              <a:avLst/>
              <a:gdLst/>
              <a:ahLst/>
              <a:cxnLst>
                <a:cxn ang="0">
                  <a:pos x="476" y="870"/>
                </a:cxn>
                <a:cxn ang="0">
                  <a:pos x="0" y="596"/>
                </a:cxn>
                <a:cxn ang="0">
                  <a:pos x="0" y="0"/>
                </a:cxn>
              </a:cxnLst>
              <a:rect l="0" t="0" r="r" b="b"/>
              <a:pathLst>
                <a:path w="476" h="870">
                  <a:moveTo>
                    <a:pt x="476" y="870"/>
                  </a:moveTo>
                  <a:lnTo>
                    <a:pt x="0" y="596"/>
                  </a:ln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chemeClr val="bg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91" name="Freeform 98"/>
            <p:cNvSpPr>
              <a:spLocks/>
            </p:cNvSpPr>
            <p:nvPr/>
          </p:nvSpPr>
          <p:spPr bwMode="auto">
            <a:xfrm rot="-1813036">
              <a:off x="3811" y="1675"/>
              <a:ext cx="138" cy="459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90" y="22"/>
                </a:cxn>
                <a:cxn ang="0">
                  <a:pos x="228" y="160"/>
                </a:cxn>
                <a:cxn ang="0">
                  <a:pos x="288" y="424"/>
                </a:cxn>
                <a:cxn ang="0">
                  <a:pos x="228" y="460"/>
                </a:cxn>
              </a:cxnLst>
              <a:rect l="0" t="0" r="r" b="b"/>
              <a:pathLst>
                <a:path w="288" h="474">
                  <a:moveTo>
                    <a:pt x="0" y="28"/>
                  </a:moveTo>
                  <a:cubicBezTo>
                    <a:pt x="15" y="27"/>
                    <a:pt x="52" y="0"/>
                    <a:pt x="90" y="22"/>
                  </a:cubicBezTo>
                  <a:cubicBezTo>
                    <a:pt x="128" y="44"/>
                    <a:pt x="195" y="93"/>
                    <a:pt x="228" y="160"/>
                  </a:cubicBezTo>
                  <a:cubicBezTo>
                    <a:pt x="261" y="227"/>
                    <a:pt x="288" y="374"/>
                    <a:pt x="288" y="424"/>
                  </a:cubicBezTo>
                  <a:cubicBezTo>
                    <a:pt x="288" y="474"/>
                    <a:pt x="240" y="453"/>
                    <a:pt x="228" y="460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92" name="Freeform 99"/>
            <p:cNvSpPr>
              <a:spLocks/>
            </p:cNvSpPr>
            <p:nvPr/>
          </p:nvSpPr>
          <p:spPr bwMode="auto">
            <a:xfrm rot="-1813036">
              <a:off x="3780" y="1719"/>
              <a:ext cx="146" cy="424"/>
            </a:xfrm>
            <a:custGeom>
              <a:avLst/>
              <a:gdLst/>
              <a:ahLst/>
              <a:cxnLst>
                <a:cxn ang="0">
                  <a:pos x="72" y="0"/>
                </a:cxn>
                <a:cxn ang="0">
                  <a:pos x="12" y="186"/>
                </a:cxn>
                <a:cxn ang="0">
                  <a:pos x="144" y="372"/>
                </a:cxn>
                <a:cxn ang="0">
                  <a:pos x="306" y="438"/>
                </a:cxn>
              </a:cxnLst>
              <a:rect l="0" t="0" r="r" b="b"/>
              <a:pathLst>
                <a:path w="306" h="438">
                  <a:moveTo>
                    <a:pt x="72" y="0"/>
                  </a:moveTo>
                  <a:cubicBezTo>
                    <a:pt x="62" y="31"/>
                    <a:pt x="0" y="124"/>
                    <a:pt x="12" y="186"/>
                  </a:cubicBezTo>
                  <a:cubicBezTo>
                    <a:pt x="24" y="248"/>
                    <a:pt x="95" y="330"/>
                    <a:pt x="144" y="372"/>
                  </a:cubicBezTo>
                  <a:cubicBezTo>
                    <a:pt x="193" y="414"/>
                    <a:pt x="272" y="424"/>
                    <a:pt x="306" y="438"/>
                  </a:cubicBezTo>
                </a:path>
              </a:pathLst>
            </a:custGeom>
            <a:noFill/>
            <a:ln w="9525" cap="flat">
              <a:solidFill>
                <a:schemeClr val="bg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93" name="Freeform 100"/>
            <p:cNvSpPr>
              <a:spLocks/>
            </p:cNvSpPr>
            <p:nvPr/>
          </p:nvSpPr>
          <p:spPr bwMode="auto">
            <a:xfrm>
              <a:off x="3716" y="1324"/>
              <a:ext cx="518" cy="946"/>
            </a:xfrm>
            <a:custGeom>
              <a:avLst/>
              <a:gdLst/>
              <a:ahLst/>
              <a:cxnLst>
                <a:cxn ang="0">
                  <a:pos x="0" y="66"/>
                </a:cxn>
                <a:cxn ang="0">
                  <a:pos x="1" y="0"/>
                </a:cxn>
                <a:cxn ang="0">
                  <a:pos x="541" y="282"/>
                </a:cxn>
                <a:cxn ang="0">
                  <a:pos x="535" y="966"/>
                </a:cxn>
                <a:cxn ang="0">
                  <a:pos x="496" y="936"/>
                </a:cxn>
              </a:cxnLst>
              <a:rect l="0" t="0" r="r" b="b"/>
              <a:pathLst>
                <a:path w="541" h="966">
                  <a:moveTo>
                    <a:pt x="0" y="66"/>
                  </a:moveTo>
                  <a:lnTo>
                    <a:pt x="1" y="0"/>
                  </a:lnTo>
                  <a:lnTo>
                    <a:pt x="541" y="282"/>
                  </a:lnTo>
                  <a:lnTo>
                    <a:pt x="535" y="966"/>
                  </a:lnTo>
                  <a:lnTo>
                    <a:pt x="496" y="936"/>
                  </a:ln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94" name="Freeform 101"/>
            <p:cNvSpPr>
              <a:spLocks/>
            </p:cNvSpPr>
            <p:nvPr/>
          </p:nvSpPr>
          <p:spPr bwMode="auto">
            <a:xfrm>
              <a:off x="3717" y="1383"/>
              <a:ext cx="456" cy="852"/>
            </a:xfrm>
            <a:custGeom>
              <a:avLst/>
              <a:gdLst/>
              <a:ahLst/>
              <a:cxnLst>
                <a:cxn ang="0">
                  <a:pos x="476" y="870"/>
                </a:cxn>
                <a:cxn ang="0">
                  <a:pos x="0" y="596"/>
                </a:cxn>
                <a:cxn ang="0">
                  <a:pos x="0" y="0"/>
                </a:cxn>
              </a:cxnLst>
              <a:rect l="0" t="0" r="r" b="b"/>
              <a:pathLst>
                <a:path w="476" h="870">
                  <a:moveTo>
                    <a:pt x="476" y="870"/>
                  </a:moveTo>
                  <a:lnTo>
                    <a:pt x="0" y="596"/>
                  </a:ln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chemeClr val="bg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95" name="Freeform 102"/>
            <p:cNvSpPr>
              <a:spLocks/>
            </p:cNvSpPr>
            <p:nvPr/>
          </p:nvSpPr>
          <p:spPr bwMode="auto">
            <a:xfrm>
              <a:off x="3684" y="1353"/>
              <a:ext cx="520" cy="944"/>
            </a:xfrm>
            <a:custGeom>
              <a:avLst/>
              <a:gdLst/>
              <a:ahLst/>
              <a:cxnLst>
                <a:cxn ang="0">
                  <a:pos x="0" y="66"/>
                </a:cxn>
                <a:cxn ang="0">
                  <a:pos x="1" y="0"/>
                </a:cxn>
                <a:cxn ang="0">
                  <a:pos x="541" y="282"/>
                </a:cxn>
                <a:cxn ang="0">
                  <a:pos x="535" y="966"/>
                </a:cxn>
                <a:cxn ang="0">
                  <a:pos x="496" y="936"/>
                </a:cxn>
              </a:cxnLst>
              <a:rect l="0" t="0" r="r" b="b"/>
              <a:pathLst>
                <a:path w="541" h="966">
                  <a:moveTo>
                    <a:pt x="0" y="66"/>
                  </a:moveTo>
                  <a:lnTo>
                    <a:pt x="1" y="0"/>
                  </a:lnTo>
                  <a:lnTo>
                    <a:pt x="541" y="282"/>
                  </a:lnTo>
                  <a:lnTo>
                    <a:pt x="535" y="966"/>
                  </a:lnTo>
                  <a:lnTo>
                    <a:pt x="496" y="936"/>
                  </a:ln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96" name="Freeform 103"/>
            <p:cNvSpPr>
              <a:spLocks/>
            </p:cNvSpPr>
            <p:nvPr/>
          </p:nvSpPr>
          <p:spPr bwMode="auto">
            <a:xfrm>
              <a:off x="3685" y="1412"/>
              <a:ext cx="457" cy="850"/>
            </a:xfrm>
            <a:custGeom>
              <a:avLst/>
              <a:gdLst/>
              <a:ahLst/>
              <a:cxnLst>
                <a:cxn ang="0">
                  <a:pos x="476" y="870"/>
                </a:cxn>
                <a:cxn ang="0">
                  <a:pos x="0" y="596"/>
                </a:cxn>
                <a:cxn ang="0">
                  <a:pos x="0" y="0"/>
                </a:cxn>
              </a:cxnLst>
              <a:rect l="0" t="0" r="r" b="b"/>
              <a:pathLst>
                <a:path w="476" h="870">
                  <a:moveTo>
                    <a:pt x="476" y="870"/>
                  </a:moveTo>
                  <a:lnTo>
                    <a:pt x="0" y="596"/>
                  </a:ln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chemeClr val="bg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97" name="Freeform 104"/>
            <p:cNvSpPr>
              <a:spLocks/>
            </p:cNvSpPr>
            <p:nvPr/>
          </p:nvSpPr>
          <p:spPr bwMode="auto">
            <a:xfrm>
              <a:off x="3646" y="1387"/>
              <a:ext cx="520" cy="940"/>
            </a:xfrm>
            <a:custGeom>
              <a:avLst/>
              <a:gdLst/>
              <a:ahLst/>
              <a:cxnLst>
                <a:cxn ang="0">
                  <a:pos x="0" y="66"/>
                </a:cxn>
                <a:cxn ang="0">
                  <a:pos x="1" y="0"/>
                </a:cxn>
                <a:cxn ang="0">
                  <a:pos x="541" y="282"/>
                </a:cxn>
                <a:cxn ang="0">
                  <a:pos x="535" y="966"/>
                </a:cxn>
                <a:cxn ang="0">
                  <a:pos x="496" y="936"/>
                </a:cxn>
              </a:cxnLst>
              <a:rect l="0" t="0" r="r" b="b"/>
              <a:pathLst>
                <a:path w="541" h="966">
                  <a:moveTo>
                    <a:pt x="0" y="66"/>
                  </a:moveTo>
                  <a:lnTo>
                    <a:pt x="1" y="0"/>
                  </a:lnTo>
                  <a:lnTo>
                    <a:pt x="541" y="282"/>
                  </a:lnTo>
                  <a:lnTo>
                    <a:pt x="535" y="966"/>
                  </a:lnTo>
                  <a:lnTo>
                    <a:pt x="496" y="936"/>
                  </a:ln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98" name="Freeform 105"/>
            <p:cNvSpPr>
              <a:spLocks/>
            </p:cNvSpPr>
            <p:nvPr/>
          </p:nvSpPr>
          <p:spPr bwMode="auto">
            <a:xfrm>
              <a:off x="3647" y="1445"/>
              <a:ext cx="457" cy="847"/>
            </a:xfrm>
            <a:custGeom>
              <a:avLst/>
              <a:gdLst/>
              <a:ahLst/>
              <a:cxnLst>
                <a:cxn ang="0">
                  <a:pos x="476" y="870"/>
                </a:cxn>
                <a:cxn ang="0">
                  <a:pos x="0" y="596"/>
                </a:cxn>
                <a:cxn ang="0">
                  <a:pos x="0" y="0"/>
                </a:cxn>
              </a:cxnLst>
              <a:rect l="0" t="0" r="r" b="b"/>
              <a:pathLst>
                <a:path w="476" h="870">
                  <a:moveTo>
                    <a:pt x="476" y="870"/>
                  </a:moveTo>
                  <a:lnTo>
                    <a:pt x="0" y="596"/>
                  </a:ln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chemeClr val="bg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99" name="Freeform 106"/>
            <p:cNvSpPr>
              <a:spLocks/>
            </p:cNvSpPr>
            <p:nvPr/>
          </p:nvSpPr>
          <p:spPr bwMode="auto">
            <a:xfrm>
              <a:off x="3602" y="1406"/>
              <a:ext cx="518" cy="939"/>
            </a:xfrm>
            <a:custGeom>
              <a:avLst/>
              <a:gdLst/>
              <a:ahLst/>
              <a:cxnLst>
                <a:cxn ang="0">
                  <a:pos x="0" y="66"/>
                </a:cxn>
                <a:cxn ang="0">
                  <a:pos x="1" y="0"/>
                </a:cxn>
                <a:cxn ang="0">
                  <a:pos x="541" y="282"/>
                </a:cxn>
                <a:cxn ang="0">
                  <a:pos x="535" y="966"/>
                </a:cxn>
                <a:cxn ang="0">
                  <a:pos x="496" y="936"/>
                </a:cxn>
              </a:cxnLst>
              <a:rect l="0" t="0" r="r" b="b"/>
              <a:pathLst>
                <a:path w="541" h="966">
                  <a:moveTo>
                    <a:pt x="0" y="66"/>
                  </a:moveTo>
                  <a:lnTo>
                    <a:pt x="1" y="0"/>
                  </a:lnTo>
                  <a:lnTo>
                    <a:pt x="541" y="282"/>
                  </a:lnTo>
                  <a:lnTo>
                    <a:pt x="535" y="966"/>
                  </a:lnTo>
                  <a:lnTo>
                    <a:pt x="496" y="936"/>
                  </a:ln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100" name="Freeform 107"/>
            <p:cNvSpPr>
              <a:spLocks/>
            </p:cNvSpPr>
            <p:nvPr/>
          </p:nvSpPr>
          <p:spPr bwMode="auto">
            <a:xfrm>
              <a:off x="3603" y="1464"/>
              <a:ext cx="456" cy="846"/>
            </a:xfrm>
            <a:custGeom>
              <a:avLst/>
              <a:gdLst/>
              <a:ahLst/>
              <a:cxnLst>
                <a:cxn ang="0">
                  <a:pos x="476" y="870"/>
                </a:cxn>
                <a:cxn ang="0">
                  <a:pos x="0" y="596"/>
                </a:cxn>
                <a:cxn ang="0">
                  <a:pos x="0" y="0"/>
                </a:cxn>
              </a:cxnLst>
              <a:rect l="0" t="0" r="r" b="b"/>
              <a:pathLst>
                <a:path w="476" h="870">
                  <a:moveTo>
                    <a:pt x="476" y="870"/>
                  </a:moveTo>
                  <a:lnTo>
                    <a:pt x="0" y="596"/>
                  </a:ln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chemeClr val="bg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101" name="Freeform 108"/>
            <p:cNvSpPr>
              <a:spLocks/>
            </p:cNvSpPr>
            <p:nvPr/>
          </p:nvSpPr>
          <p:spPr bwMode="auto">
            <a:xfrm>
              <a:off x="3963" y="1138"/>
              <a:ext cx="520" cy="948"/>
            </a:xfrm>
            <a:custGeom>
              <a:avLst/>
              <a:gdLst/>
              <a:ahLst/>
              <a:cxnLst>
                <a:cxn ang="0">
                  <a:pos x="0" y="66"/>
                </a:cxn>
                <a:cxn ang="0">
                  <a:pos x="1" y="0"/>
                </a:cxn>
                <a:cxn ang="0">
                  <a:pos x="541" y="282"/>
                </a:cxn>
                <a:cxn ang="0">
                  <a:pos x="535" y="966"/>
                </a:cxn>
                <a:cxn ang="0">
                  <a:pos x="496" y="936"/>
                </a:cxn>
              </a:cxnLst>
              <a:rect l="0" t="0" r="r" b="b"/>
              <a:pathLst>
                <a:path w="541" h="966">
                  <a:moveTo>
                    <a:pt x="0" y="66"/>
                  </a:moveTo>
                  <a:lnTo>
                    <a:pt x="1" y="0"/>
                  </a:lnTo>
                  <a:lnTo>
                    <a:pt x="541" y="282"/>
                  </a:lnTo>
                  <a:lnTo>
                    <a:pt x="535" y="966"/>
                  </a:lnTo>
                  <a:lnTo>
                    <a:pt x="496" y="936"/>
                  </a:ln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102" name="Freeform 109"/>
            <p:cNvSpPr>
              <a:spLocks/>
            </p:cNvSpPr>
            <p:nvPr/>
          </p:nvSpPr>
          <p:spPr bwMode="auto">
            <a:xfrm>
              <a:off x="3964" y="1197"/>
              <a:ext cx="457" cy="854"/>
            </a:xfrm>
            <a:custGeom>
              <a:avLst/>
              <a:gdLst/>
              <a:ahLst/>
              <a:cxnLst>
                <a:cxn ang="0">
                  <a:pos x="476" y="870"/>
                </a:cxn>
                <a:cxn ang="0">
                  <a:pos x="0" y="596"/>
                </a:cxn>
                <a:cxn ang="0">
                  <a:pos x="0" y="0"/>
                </a:cxn>
              </a:cxnLst>
              <a:rect l="0" t="0" r="r" b="b"/>
              <a:pathLst>
                <a:path w="476" h="870">
                  <a:moveTo>
                    <a:pt x="476" y="870"/>
                  </a:moveTo>
                  <a:lnTo>
                    <a:pt x="0" y="596"/>
                  </a:ln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chemeClr val="bg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103" name="Freeform 110"/>
            <p:cNvSpPr>
              <a:spLocks/>
            </p:cNvSpPr>
            <p:nvPr/>
          </p:nvSpPr>
          <p:spPr bwMode="auto">
            <a:xfrm>
              <a:off x="3934" y="1163"/>
              <a:ext cx="518" cy="946"/>
            </a:xfrm>
            <a:custGeom>
              <a:avLst/>
              <a:gdLst/>
              <a:ahLst/>
              <a:cxnLst>
                <a:cxn ang="0">
                  <a:pos x="0" y="66"/>
                </a:cxn>
                <a:cxn ang="0">
                  <a:pos x="1" y="0"/>
                </a:cxn>
                <a:cxn ang="0">
                  <a:pos x="541" y="282"/>
                </a:cxn>
                <a:cxn ang="0">
                  <a:pos x="535" y="966"/>
                </a:cxn>
                <a:cxn ang="0">
                  <a:pos x="496" y="936"/>
                </a:cxn>
              </a:cxnLst>
              <a:rect l="0" t="0" r="r" b="b"/>
              <a:pathLst>
                <a:path w="541" h="966">
                  <a:moveTo>
                    <a:pt x="0" y="66"/>
                  </a:moveTo>
                  <a:lnTo>
                    <a:pt x="1" y="0"/>
                  </a:lnTo>
                  <a:lnTo>
                    <a:pt x="541" y="282"/>
                  </a:lnTo>
                  <a:lnTo>
                    <a:pt x="535" y="966"/>
                  </a:lnTo>
                  <a:lnTo>
                    <a:pt x="496" y="936"/>
                  </a:ln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104" name="Freeform 111"/>
            <p:cNvSpPr>
              <a:spLocks/>
            </p:cNvSpPr>
            <p:nvPr/>
          </p:nvSpPr>
          <p:spPr bwMode="auto">
            <a:xfrm>
              <a:off x="3935" y="1222"/>
              <a:ext cx="456" cy="852"/>
            </a:xfrm>
            <a:custGeom>
              <a:avLst/>
              <a:gdLst/>
              <a:ahLst/>
              <a:cxnLst>
                <a:cxn ang="0">
                  <a:pos x="476" y="870"/>
                </a:cxn>
                <a:cxn ang="0">
                  <a:pos x="0" y="596"/>
                </a:cxn>
                <a:cxn ang="0">
                  <a:pos x="0" y="0"/>
                </a:cxn>
              </a:cxnLst>
              <a:rect l="0" t="0" r="r" b="b"/>
              <a:pathLst>
                <a:path w="476" h="870">
                  <a:moveTo>
                    <a:pt x="476" y="870"/>
                  </a:moveTo>
                  <a:lnTo>
                    <a:pt x="0" y="596"/>
                  </a:ln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chemeClr val="bg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105" name="Freeform 112"/>
            <p:cNvSpPr>
              <a:spLocks/>
            </p:cNvSpPr>
            <p:nvPr/>
          </p:nvSpPr>
          <p:spPr bwMode="auto">
            <a:xfrm>
              <a:off x="3902" y="1192"/>
              <a:ext cx="520" cy="944"/>
            </a:xfrm>
            <a:custGeom>
              <a:avLst/>
              <a:gdLst/>
              <a:ahLst/>
              <a:cxnLst>
                <a:cxn ang="0">
                  <a:pos x="0" y="66"/>
                </a:cxn>
                <a:cxn ang="0">
                  <a:pos x="1" y="0"/>
                </a:cxn>
                <a:cxn ang="0">
                  <a:pos x="541" y="282"/>
                </a:cxn>
                <a:cxn ang="0">
                  <a:pos x="535" y="966"/>
                </a:cxn>
                <a:cxn ang="0">
                  <a:pos x="496" y="936"/>
                </a:cxn>
              </a:cxnLst>
              <a:rect l="0" t="0" r="r" b="b"/>
              <a:pathLst>
                <a:path w="541" h="966">
                  <a:moveTo>
                    <a:pt x="0" y="66"/>
                  </a:moveTo>
                  <a:lnTo>
                    <a:pt x="1" y="0"/>
                  </a:lnTo>
                  <a:lnTo>
                    <a:pt x="541" y="282"/>
                  </a:lnTo>
                  <a:lnTo>
                    <a:pt x="535" y="966"/>
                  </a:lnTo>
                  <a:lnTo>
                    <a:pt x="496" y="936"/>
                  </a:ln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106" name="Freeform 113"/>
            <p:cNvSpPr>
              <a:spLocks/>
            </p:cNvSpPr>
            <p:nvPr/>
          </p:nvSpPr>
          <p:spPr bwMode="auto">
            <a:xfrm>
              <a:off x="3903" y="1251"/>
              <a:ext cx="457" cy="850"/>
            </a:xfrm>
            <a:custGeom>
              <a:avLst/>
              <a:gdLst/>
              <a:ahLst/>
              <a:cxnLst>
                <a:cxn ang="0">
                  <a:pos x="476" y="870"/>
                </a:cxn>
                <a:cxn ang="0">
                  <a:pos x="0" y="596"/>
                </a:cxn>
                <a:cxn ang="0">
                  <a:pos x="0" y="0"/>
                </a:cxn>
              </a:cxnLst>
              <a:rect l="0" t="0" r="r" b="b"/>
              <a:pathLst>
                <a:path w="476" h="870">
                  <a:moveTo>
                    <a:pt x="476" y="870"/>
                  </a:moveTo>
                  <a:lnTo>
                    <a:pt x="0" y="596"/>
                  </a:ln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chemeClr val="bg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107" name="Freeform 114"/>
            <p:cNvSpPr>
              <a:spLocks/>
            </p:cNvSpPr>
            <p:nvPr/>
          </p:nvSpPr>
          <p:spPr bwMode="auto">
            <a:xfrm>
              <a:off x="3864" y="1226"/>
              <a:ext cx="520" cy="940"/>
            </a:xfrm>
            <a:custGeom>
              <a:avLst/>
              <a:gdLst/>
              <a:ahLst/>
              <a:cxnLst>
                <a:cxn ang="0">
                  <a:pos x="0" y="66"/>
                </a:cxn>
                <a:cxn ang="0">
                  <a:pos x="1" y="0"/>
                </a:cxn>
                <a:cxn ang="0">
                  <a:pos x="541" y="282"/>
                </a:cxn>
                <a:cxn ang="0">
                  <a:pos x="535" y="966"/>
                </a:cxn>
                <a:cxn ang="0">
                  <a:pos x="496" y="936"/>
                </a:cxn>
              </a:cxnLst>
              <a:rect l="0" t="0" r="r" b="b"/>
              <a:pathLst>
                <a:path w="541" h="966">
                  <a:moveTo>
                    <a:pt x="0" y="66"/>
                  </a:moveTo>
                  <a:lnTo>
                    <a:pt x="1" y="0"/>
                  </a:lnTo>
                  <a:lnTo>
                    <a:pt x="541" y="282"/>
                  </a:lnTo>
                  <a:lnTo>
                    <a:pt x="535" y="966"/>
                  </a:lnTo>
                  <a:lnTo>
                    <a:pt x="496" y="936"/>
                  </a:ln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108" name="Freeform 115"/>
            <p:cNvSpPr>
              <a:spLocks/>
            </p:cNvSpPr>
            <p:nvPr/>
          </p:nvSpPr>
          <p:spPr bwMode="auto">
            <a:xfrm>
              <a:off x="3865" y="1284"/>
              <a:ext cx="457" cy="847"/>
            </a:xfrm>
            <a:custGeom>
              <a:avLst/>
              <a:gdLst/>
              <a:ahLst/>
              <a:cxnLst>
                <a:cxn ang="0">
                  <a:pos x="476" y="870"/>
                </a:cxn>
                <a:cxn ang="0">
                  <a:pos x="0" y="596"/>
                </a:cxn>
                <a:cxn ang="0">
                  <a:pos x="0" y="0"/>
                </a:cxn>
              </a:cxnLst>
              <a:rect l="0" t="0" r="r" b="b"/>
              <a:pathLst>
                <a:path w="476" h="870">
                  <a:moveTo>
                    <a:pt x="476" y="870"/>
                  </a:moveTo>
                  <a:lnTo>
                    <a:pt x="0" y="596"/>
                  </a:ln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chemeClr val="bg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109" name="Freeform 116"/>
            <p:cNvSpPr>
              <a:spLocks/>
            </p:cNvSpPr>
            <p:nvPr/>
          </p:nvSpPr>
          <p:spPr bwMode="auto">
            <a:xfrm>
              <a:off x="3820" y="1245"/>
              <a:ext cx="518" cy="939"/>
            </a:xfrm>
            <a:custGeom>
              <a:avLst/>
              <a:gdLst/>
              <a:ahLst/>
              <a:cxnLst>
                <a:cxn ang="0">
                  <a:pos x="0" y="66"/>
                </a:cxn>
                <a:cxn ang="0">
                  <a:pos x="1" y="0"/>
                </a:cxn>
                <a:cxn ang="0">
                  <a:pos x="541" y="282"/>
                </a:cxn>
                <a:cxn ang="0">
                  <a:pos x="535" y="966"/>
                </a:cxn>
                <a:cxn ang="0">
                  <a:pos x="496" y="936"/>
                </a:cxn>
              </a:cxnLst>
              <a:rect l="0" t="0" r="r" b="b"/>
              <a:pathLst>
                <a:path w="541" h="966">
                  <a:moveTo>
                    <a:pt x="0" y="66"/>
                  </a:moveTo>
                  <a:lnTo>
                    <a:pt x="1" y="0"/>
                  </a:lnTo>
                  <a:lnTo>
                    <a:pt x="541" y="282"/>
                  </a:lnTo>
                  <a:lnTo>
                    <a:pt x="535" y="966"/>
                  </a:lnTo>
                  <a:lnTo>
                    <a:pt x="496" y="936"/>
                  </a:ln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110" name="Freeform 117"/>
            <p:cNvSpPr>
              <a:spLocks/>
            </p:cNvSpPr>
            <p:nvPr/>
          </p:nvSpPr>
          <p:spPr bwMode="auto">
            <a:xfrm>
              <a:off x="3821" y="1303"/>
              <a:ext cx="456" cy="846"/>
            </a:xfrm>
            <a:custGeom>
              <a:avLst/>
              <a:gdLst/>
              <a:ahLst/>
              <a:cxnLst>
                <a:cxn ang="0">
                  <a:pos x="476" y="870"/>
                </a:cxn>
                <a:cxn ang="0">
                  <a:pos x="0" y="596"/>
                </a:cxn>
                <a:cxn ang="0">
                  <a:pos x="0" y="0"/>
                </a:cxn>
              </a:cxnLst>
              <a:rect l="0" t="0" r="r" b="b"/>
              <a:pathLst>
                <a:path w="476" h="870">
                  <a:moveTo>
                    <a:pt x="476" y="870"/>
                  </a:moveTo>
                  <a:lnTo>
                    <a:pt x="0" y="596"/>
                  </a:ln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chemeClr val="bg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111" name="Freeform 118"/>
            <p:cNvSpPr>
              <a:spLocks/>
            </p:cNvSpPr>
            <p:nvPr/>
          </p:nvSpPr>
          <p:spPr bwMode="auto">
            <a:xfrm>
              <a:off x="4188" y="961"/>
              <a:ext cx="520" cy="948"/>
            </a:xfrm>
            <a:custGeom>
              <a:avLst/>
              <a:gdLst/>
              <a:ahLst/>
              <a:cxnLst>
                <a:cxn ang="0">
                  <a:pos x="0" y="66"/>
                </a:cxn>
                <a:cxn ang="0">
                  <a:pos x="1" y="0"/>
                </a:cxn>
                <a:cxn ang="0">
                  <a:pos x="541" y="282"/>
                </a:cxn>
                <a:cxn ang="0">
                  <a:pos x="535" y="966"/>
                </a:cxn>
                <a:cxn ang="0">
                  <a:pos x="496" y="936"/>
                </a:cxn>
              </a:cxnLst>
              <a:rect l="0" t="0" r="r" b="b"/>
              <a:pathLst>
                <a:path w="541" h="966">
                  <a:moveTo>
                    <a:pt x="0" y="66"/>
                  </a:moveTo>
                  <a:lnTo>
                    <a:pt x="1" y="0"/>
                  </a:lnTo>
                  <a:lnTo>
                    <a:pt x="541" y="282"/>
                  </a:lnTo>
                  <a:lnTo>
                    <a:pt x="535" y="966"/>
                  </a:lnTo>
                  <a:lnTo>
                    <a:pt x="496" y="936"/>
                  </a:ln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112" name="Freeform 119"/>
            <p:cNvSpPr>
              <a:spLocks/>
            </p:cNvSpPr>
            <p:nvPr/>
          </p:nvSpPr>
          <p:spPr bwMode="auto">
            <a:xfrm>
              <a:off x="4189" y="1020"/>
              <a:ext cx="457" cy="854"/>
            </a:xfrm>
            <a:custGeom>
              <a:avLst/>
              <a:gdLst/>
              <a:ahLst/>
              <a:cxnLst>
                <a:cxn ang="0">
                  <a:pos x="476" y="870"/>
                </a:cxn>
                <a:cxn ang="0">
                  <a:pos x="0" y="596"/>
                </a:cxn>
                <a:cxn ang="0">
                  <a:pos x="0" y="0"/>
                </a:cxn>
              </a:cxnLst>
              <a:rect l="0" t="0" r="r" b="b"/>
              <a:pathLst>
                <a:path w="476" h="870">
                  <a:moveTo>
                    <a:pt x="476" y="870"/>
                  </a:moveTo>
                  <a:lnTo>
                    <a:pt x="0" y="596"/>
                  </a:ln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chemeClr val="bg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113" name="Freeform 120"/>
            <p:cNvSpPr>
              <a:spLocks/>
            </p:cNvSpPr>
            <p:nvPr/>
          </p:nvSpPr>
          <p:spPr bwMode="auto">
            <a:xfrm>
              <a:off x="4159" y="986"/>
              <a:ext cx="518" cy="946"/>
            </a:xfrm>
            <a:custGeom>
              <a:avLst/>
              <a:gdLst/>
              <a:ahLst/>
              <a:cxnLst>
                <a:cxn ang="0">
                  <a:pos x="0" y="66"/>
                </a:cxn>
                <a:cxn ang="0">
                  <a:pos x="1" y="0"/>
                </a:cxn>
                <a:cxn ang="0">
                  <a:pos x="541" y="282"/>
                </a:cxn>
                <a:cxn ang="0">
                  <a:pos x="535" y="966"/>
                </a:cxn>
                <a:cxn ang="0">
                  <a:pos x="496" y="936"/>
                </a:cxn>
              </a:cxnLst>
              <a:rect l="0" t="0" r="r" b="b"/>
              <a:pathLst>
                <a:path w="541" h="966">
                  <a:moveTo>
                    <a:pt x="0" y="66"/>
                  </a:moveTo>
                  <a:lnTo>
                    <a:pt x="1" y="0"/>
                  </a:lnTo>
                  <a:lnTo>
                    <a:pt x="541" y="282"/>
                  </a:lnTo>
                  <a:lnTo>
                    <a:pt x="535" y="966"/>
                  </a:lnTo>
                  <a:lnTo>
                    <a:pt x="496" y="936"/>
                  </a:ln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114" name="Freeform 121"/>
            <p:cNvSpPr>
              <a:spLocks/>
            </p:cNvSpPr>
            <p:nvPr/>
          </p:nvSpPr>
          <p:spPr bwMode="auto">
            <a:xfrm>
              <a:off x="4160" y="1045"/>
              <a:ext cx="456" cy="852"/>
            </a:xfrm>
            <a:custGeom>
              <a:avLst/>
              <a:gdLst/>
              <a:ahLst/>
              <a:cxnLst>
                <a:cxn ang="0">
                  <a:pos x="476" y="870"/>
                </a:cxn>
                <a:cxn ang="0">
                  <a:pos x="0" y="596"/>
                </a:cxn>
                <a:cxn ang="0">
                  <a:pos x="0" y="0"/>
                </a:cxn>
              </a:cxnLst>
              <a:rect l="0" t="0" r="r" b="b"/>
              <a:pathLst>
                <a:path w="476" h="870">
                  <a:moveTo>
                    <a:pt x="476" y="870"/>
                  </a:moveTo>
                  <a:lnTo>
                    <a:pt x="0" y="596"/>
                  </a:ln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chemeClr val="bg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115" name="Freeform 122"/>
            <p:cNvSpPr>
              <a:spLocks/>
            </p:cNvSpPr>
            <p:nvPr/>
          </p:nvSpPr>
          <p:spPr bwMode="auto">
            <a:xfrm>
              <a:off x="4127" y="1015"/>
              <a:ext cx="520" cy="944"/>
            </a:xfrm>
            <a:custGeom>
              <a:avLst/>
              <a:gdLst/>
              <a:ahLst/>
              <a:cxnLst>
                <a:cxn ang="0">
                  <a:pos x="0" y="66"/>
                </a:cxn>
                <a:cxn ang="0">
                  <a:pos x="1" y="0"/>
                </a:cxn>
                <a:cxn ang="0">
                  <a:pos x="541" y="282"/>
                </a:cxn>
                <a:cxn ang="0">
                  <a:pos x="535" y="966"/>
                </a:cxn>
                <a:cxn ang="0">
                  <a:pos x="496" y="936"/>
                </a:cxn>
              </a:cxnLst>
              <a:rect l="0" t="0" r="r" b="b"/>
              <a:pathLst>
                <a:path w="541" h="966">
                  <a:moveTo>
                    <a:pt x="0" y="66"/>
                  </a:moveTo>
                  <a:lnTo>
                    <a:pt x="1" y="0"/>
                  </a:lnTo>
                  <a:lnTo>
                    <a:pt x="541" y="282"/>
                  </a:lnTo>
                  <a:lnTo>
                    <a:pt x="535" y="966"/>
                  </a:lnTo>
                  <a:lnTo>
                    <a:pt x="496" y="936"/>
                  </a:ln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116" name="Freeform 123"/>
            <p:cNvSpPr>
              <a:spLocks/>
            </p:cNvSpPr>
            <p:nvPr/>
          </p:nvSpPr>
          <p:spPr bwMode="auto">
            <a:xfrm>
              <a:off x="4128" y="1074"/>
              <a:ext cx="457" cy="850"/>
            </a:xfrm>
            <a:custGeom>
              <a:avLst/>
              <a:gdLst/>
              <a:ahLst/>
              <a:cxnLst>
                <a:cxn ang="0">
                  <a:pos x="476" y="870"/>
                </a:cxn>
                <a:cxn ang="0">
                  <a:pos x="0" y="596"/>
                </a:cxn>
                <a:cxn ang="0">
                  <a:pos x="0" y="0"/>
                </a:cxn>
              </a:cxnLst>
              <a:rect l="0" t="0" r="r" b="b"/>
              <a:pathLst>
                <a:path w="476" h="870">
                  <a:moveTo>
                    <a:pt x="476" y="870"/>
                  </a:moveTo>
                  <a:lnTo>
                    <a:pt x="0" y="596"/>
                  </a:ln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chemeClr val="bg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117" name="Freeform 124"/>
            <p:cNvSpPr>
              <a:spLocks/>
            </p:cNvSpPr>
            <p:nvPr/>
          </p:nvSpPr>
          <p:spPr bwMode="auto">
            <a:xfrm>
              <a:off x="4089" y="1049"/>
              <a:ext cx="520" cy="940"/>
            </a:xfrm>
            <a:custGeom>
              <a:avLst/>
              <a:gdLst/>
              <a:ahLst/>
              <a:cxnLst>
                <a:cxn ang="0">
                  <a:pos x="0" y="66"/>
                </a:cxn>
                <a:cxn ang="0">
                  <a:pos x="1" y="0"/>
                </a:cxn>
                <a:cxn ang="0">
                  <a:pos x="541" y="282"/>
                </a:cxn>
                <a:cxn ang="0">
                  <a:pos x="535" y="966"/>
                </a:cxn>
                <a:cxn ang="0">
                  <a:pos x="496" y="936"/>
                </a:cxn>
              </a:cxnLst>
              <a:rect l="0" t="0" r="r" b="b"/>
              <a:pathLst>
                <a:path w="541" h="966">
                  <a:moveTo>
                    <a:pt x="0" y="66"/>
                  </a:moveTo>
                  <a:lnTo>
                    <a:pt x="1" y="0"/>
                  </a:lnTo>
                  <a:lnTo>
                    <a:pt x="541" y="282"/>
                  </a:lnTo>
                  <a:lnTo>
                    <a:pt x="535" y="966"/>
                  </a:lnTo>
                  <a:lnTo>
                    <a:pt x="496" y="936"/>
                  </a:ln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118" name="Freeform 125"/>
            <p:cNvSpPr>
              <a:spLocks/>
            </p:cNvSpPr>
            <p:nvPr/>
          </p:nvSpPr>
          <p:spPr bwMode="auto">
            <a:xfrm>
              <a:off x="4090" y="1107"/>
              <a:ext cx="457" cy="847"/>
            </a:xfrm>
            <a:custGeom>
              <a:avLst/>
              <a:gdLst/>
              <a:ahLst/>
              <a:cxnLst>
                <a:cxn ang="0">
                  <a:pos x="476" y="870"/>
                </a:cxn>
                <a:cxn ang="0">
                  <a:pos x="0" y="596"/>
                </a:cxn>
                <a:cxn ang="0">
                  <a:pos x="0" y="0"/>
                </a:cxn>
              </a:cxnLst>
              <a:rect l="0" t="0" r="r" b="b"/>
              <a:pathLst>
                <a:path w="476" h="870">
                  <a:moveTo>
                    <a:pt x="476" y="870"/>
                  </a:moveTo>
                  <a:lnTo>
                    <a:pt x="0" y="596"/>
                  </a:ln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chemeClr val="bg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grpSp>
          <p:nvGrpSpPr>
            <p:cNvPr id="119" name="Group 126"/>
            <p:cNvGrpSpPr>
              <a:grpSpLocks/>
            </p:cNvGrpSpPr>
            <p:nvPr/>
          </p:nvGrpSpPr>
          <p:grpSpPr bwMode="auto">
            <a:xfrm>
              <a:off x="4045" y="1068"/>
              <a:ext cx="518" cy="939"/>
              <a:chOff x="4045" y="1068"/>
              <a:chExt cx="518" cy="939"/>
            </a:xfrm>
          </p:grpSpPr>
          <p:sp>
            <p:nvSpPr>
              <p:cNvPr id="120" name="Freeform 127"/>
              <p:cNvSpPr>
                <a:spLocks/>
              </p:cNvSpPr>
              <p:nvPr/>
            </p:nvSpPr>
            <p:spPr bwMode="auto">
              <a:xfrm>
                <a:off x="4045" y="1068"/>
                <a:ext cx="518" cy="939"/>
              </a:xfrm>
              <a:custGeom>
                <a:avLst/>
                <a:gdLst/>
                <a:ahLst/>
                <a:cxnLst>
                  <a:cxn ang="0">
                    <a:pos x="0" y="66"/>
                  </a:cxn>
                  <a:cxn ang="0">
                    <a:pos x="1" y="0"/>
                  </a:cxn>
                  <a:cxn ang="0">
                    <a:pos x="541" y="282"/>
                  </a:cxn>
                  <a:cxn ang="0">
                    <a:pos x="535" y="966"/>
                  </a:cxn>
                  <a:cxn ang="0">
                    <a:pos x="496" y="936"/>
                  </a:cxn>
                </a:cxnLst>
                <a:rect l="0" t="0" r="r" b="b"/>
                <a:pathLst>
                  <a:path w="541" h="966">
                    <a:moveTo>
                      <a:pt x="0" y="66"/>
                    </a:moveTo>
                    <a:lnTo>
                      <a:pt x="1" y="0"/>
                    </a:lnTo>
                    <a:lnTo>
                      <a:pt x="541" y="282"/>
                    </a:lnTo>
                    <a:lnTo>
                      <a:pt x="535" y="966"/>
                    </a:lnTo>
                    <a:lnTo>
                      <a:pt x="496" y="936"/>
                    </a:lnTo>
                  </a:path>
                </a:pathLst>
              </a:cu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1" name="Freeform 128"/>
              <p:cNvSpPr>
                <a:spLocks/>
              </p:cNvSpPr>
              <p:nvPr/>
            </p:nvSpPr>
            <p:spPr bwMode="auto">
              <a:xfrm>
                <a:off x="4046" y="1126"/>
                <a:ext cx="456" cy="846"/>
              </a:xfrm>
              <a:custGeom>
                <a:avLst/>
                <a:gdLst/>
                <a:ahLst/>
                <a:cxnLst>
                  <a:cxn ang="0">
                    <a:pos x="476" y="870"/>
                  </a:cxn>
                  <a:cxn ang="0">
                    <a:pos x="0" y="596"/>
                  </a:cxn>
                  <a:cxn ang="0">
                    <a:pos x="0" y="0"/>
                  </a:cxn>
                </a:cxnLst>
                <a:rect l="0" t="0" r="r" b="b"/>
                <a:pathLst>
                  <a:path w="476" h="870">
                    <a:moveTo>
                      <a:pt x="476" y="870"/>
                    </a:moveTo>
                    <a:lnTo>
                      <a:pt x="0" y="596"/>
                    </a:lnTo>
                    <a:lnTo>
                      <a:pt x="0" y="0"/>
                    </a:lnTo>
                  </a:path>
                </a:pathLst>
              </a:custGeom>
              <a:noFill/>
              <a:ln w="9525" cap="flat">
                <a:solidFill>
                  <a:schemeClr val="bg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</p:grpSp>
      </p:grpSp>
      <p:sp>
        <p:nvSpPr>
          <p:cNvPr id="138" name="Text Box 129"/>
          <p:cNvSpPr txBox="1">
            <a:spLocks noChangeArrowheads="1"/>
          </p:cNvSpPr>
          <p:nvPr/>
        </p:nvSpPr>
        <p:spPr bwMode="auto">
          <a:xfrm>
            <a:off x="395536" y="3573016"/>
            <a:ext cx="1777994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200" dirty="0"/>
              <a:t>El usuario dibuja </a:t>
            </a:r>
            <a:r>
              <a:rPr lang="es-ES" sz="1200" dirty="0" smtClean="0"/>
              <a:t>los bordes de varias</a:t>
            </a:r>
            <a:r>
              <a:rPr lang="es-ES" sz="1200" dirty="0"/>
              <a:t> secciones de forma manual</a:t>
            </a:r>
            <a:endParaRPr lang="ja-JP" altLang="en-US" sz="1200" dirty="0">
              <a:solidFill>
                <a:srgbClr val="000000"/>
              </a:solidFill>
            </a:endParaRPr>
          </a:p>
        </p:txBody>
      </p:sp>
      <p:sp>
        <p:nvSpPr>
          <p:cNvPr id="139" name="Text Box 130"/>
          <p:cNvSpPr txBox="1">
            <a:spLocks noChangeArrowheads="1"/>
          </p:cNvSpPr>
          <p:nvPr/>
        </p:nvSpPr>
        <p:spPr bwMode="auto">
          <a:xfrm>
            <a:off x="2555776" y="4077072"/>
            <a:ext cx="2161689" cy="13849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200" dirty="0"/>
              <a:t>Un número de </a:t>
            </a:r>
            <a:r>
              <a:rPr lang="es-ES" sz="1200" dirty="0" smtClean="0"/>
              <a:t>bordes</a:t>
            </a:r>
            <a:r>
              <a:rPr lang="es-ES" sz="1200" dirty="0"/>
              <a:t> </a:t>
            </a:r>
            <a:r>
              <a:rPr lang="es-ES" sz="1200" dirty="0" smtClean="0"/>
              <a:t>intermedios</a:t>
            </a:r>
            <a:r>
              <a:rPr lang="es-ES" sz="1200" dirty="0"/>
              <a:t> son creados automáticamente </a:t>
            </a:r>
            <a:r>
              <a:rPr lang="es-ES" sz="1200" dirty="0" smtClean="0"/>
              <a:t>basados en la información del trazado manual</a:t>
            </a:r>
            <a:endParaRPr lang="ja-JP" altLang="en-US" sz="1200" dirty="0">
              <a:solidFill>
                <a:srgbClr val="000000"/>
              </a:solidFill>
            </a:endParaRPr>
          </a:p>
        </p:txBody>
      </p:sp>
      <p:sp>
        <p:nvSpPr>
          <p:cNvPr id="140" name="AutoShape 30"/>
          <p:cNvSpPr>
            <a:spLocks noChangeArrowheads="1"/>
          </p:cNvSpPr>
          <p:nvPr/>
        </p:nvSpPr>
        <p:spPr bwMode="auto">
          <a:xfrm>
            <a:off x="4788024" y="4005064"/>
            <a:ext cx="432048" cy="432048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23" descr="BC_glay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5" y="4005064"/>
            <a:ext cx="3489607" cy="278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9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341438"/>
            <a:ext cx="8856216" cy="4800600"/>
          </a:xfrm>
        </p:spPr>
        <p:txBody>
          <a:bodyPr/>
          <a:lstStyle/>
          <a:p>
            <a:pPr marL="198438" indent="-241300">
              <a:lnSpc>
                <a:spcPct val="90000"/>
              </a:lnSpc>
            </a:pPr>
            <a:r>
              <a:rPr lang="es-ES" sz="2000" dirty="0" smtClean="0"/>
              <a:t>Imágenes 3D hechas con un barrido en paralelo con la sonda convexa convencional</a:t>
            </a:r>
            <a:r>
              <a:rPr lang="es-ES" sz="2000" dirty="0"/>
              <a:t/>
            </a:r>
            <a:br>
              <a:rPr lang="es-ES" sz="2000" dirty="0"/>
            </a:br>
            <a:r>
              <a:rPr lang="es-ES" sz="2000" dirty="0"/>
              <a:t/>
            </a:r>
            <a:br>
              <a:rPr lang="es-ES" sz="2000" dirty="0"/>
            </a:br>
            <a:r>
              <a:rPr lang="es-ES" sz="2000" b="1" dirty="0" smtClean="0"/>
              <a:t>Ventaja </a:t>
            </a:r>
            <a:r>
              <a:rPr lang="es-ES" sz="2000" b="1" dirty="0"/>
              <a:t>de </a:t>
            </a:r>
            <a:r>
              <a:rPr lang="es-ES" sz="2000" b="1" dirty="0" smtClean="0"/>
              <a:t>Free </a:t>
            </a:r>
            <a:r>
              <a:rPr lang="es-ES" sz="2000" b="1" dirty="0" err="1" smtClean="0"/>
              <a:t>hand</a:t>
            </a:r>
            <a:r>
              <a:rPr lang="es-ES" sz="2000" b="1" dirty="0" smtClean="0"/>
              <a:t> 3D </a:t>
            </a:r>
            <a:r>
              <a:rPr lang="es-ES" sz="1800" dirty="0"/>
              <a:t/>
            </a:r>
            <a:br>
              <a:rPr lang="es-ES" sz="1800" dirty="0"/>
            </a:br>
            <a:r>
              <a:rPr lang="es-ES" sz="1800" dirty="0"/>
              <a:t>· </a:t>
            </a:r>
            <a:r>
              <a:rPr lang="es-ES" sz="1800" dirty="0" smtClean="0"/>
              <a:t>Imágenes 3D más larga</a:t>
            </a:r>
            <a:r>
              <a:rPr lang="es-ES" sz="1800" dirty="0"/>
              <a:t/>
            </a:r>
            <a:br>
              <a:rPr lang="es-ES" sz="1800" dirty="0"/>
            </a:br>
            <a:r>
              <a:rPr lang="es-ES" sz="1800" dirty="0"/>
              <a:t>	</a:t>
            </a:r>
            <a:r>
              <a:rPr lang="es-ES" sz="1800" dirty="0" smtClean="0"/>
              <a:t>⇒ </a:t>
            </a:r>
            <a:r>
              <a:rPr lang="es-ES" sz="1800" dirty="0"/>
              <a:t>Fácil de </a:t>
            </a:r>
            <a:r>
              <a:rPr lang="es-ES" sz="1800" dirty="0" smtClean="0"/>
              <a:t>obtener una imagen de un objeto grande</a:t>
            </a:r>
            <a:r>
              <a:rPr lang="es-ES" sz="1800" dirty="0"/>
              <a:t>.</a:t>
            </a:r>
            <a:br>
              <a:rPr lang="es-ES" sz="1800" dirty="0"/>
            </a:br>
            <a:r>
              <a:rPr lang="es-ES" sz="1800" dirty="0"/>
              <a:t>· Sin necesidad de sonda 3D</a:t>
            </a:r>
            <a:br>
              <a:rPr lang="es-ES" sz="1800" dirty="0"/>
            </a:br>
            <a:r>
              <a:rPr lang="es-ES" sz="1800" dirty="0" smtClean="0"/>
              <a:t>	⇒ Reducción de costo</a:t>
            </a:r>
            <a:r>
              <a:rPr lang="es-ES" sz="1800" dirty="0"/>
              <a:t/>
            </a:r>
            <a:br>
              <a:rPr lang="es-ES" sz="1800" dirty="0"/>
            </a:br>
            <a:r>
              <a:rPr lang="es-ES" sz="1800" dirty="0" smtClean="0"/>
              <a:t>	⇒ </a:t>
            </a:r>
            <a:r>
              <a:rPr lang="es-ES" sz="1800" dirty="0"/>
              <a:t>No hay que cambiar la sonda para hacer imágenes en </a:t>
            </a:r>
            <a:r>
              <a:rPr lang="es-ES" sz="1800" dirty="0" smtClean="0"/>
              <a:t>3D</a:t>
            </a:r>
            <a:br>
              <a:rPr lang="es-ES" sz="1800" dirty="0" smtClean="0"/>
            </a:br>
            <a:r>
              <a:rPr lang="es-ES" sz="1800" dirty="0" smtClean="0"/>
              <a:t>· No es necesario cambiar el hardware (solamente software).	</a:t>
            </a:r>
          </a:p>
          <a:p>
            <a:pPr marL="598488" lvl="1" indent="-241300">
              <a:lnSpc>
                <a:spcPct val="90000"/>
              </a:lnSpc>
              <a:buNone/>
            </a:pPr>
            <a:r>
              <a:rPr lang="es-ES" sz="1800" dirty="0"/>
              <a:t>	</a:t>
            </a:r>
            <a:r>
              <a:rPr lang="es-ES" sz="1800" dirty="0" smtClean="0"/>
              <a:t>	⇒ Reducción de costo</a:t>
            </a:r>
          </a:p>
          <a:p>
            <a:pPr marL="598488" lvl="1" indent="-241300">
              <a:lnSpc>
                <a:spcPct val="90000"/>
              </a:lnSpc>
            </a:pPr>
            <a:endParaRPr lang="es-ES" sz="2000" dirty="0" smtClean="0"/>
          </a:p>
        </p:txBody>
      </p:sp>
      <p:sp>
        <p:nvSpPr>
          <p:cNvPr id="8" name="AutoShape 4"/>
          <p:cNvSpPr>
            <a:spLocks noChangeArrowheads="1"/>
          </p:cNvSpPr>
          <p:nvPr/>
        </p:nvSpPr>
        <p:spPr bwMode="auto">
          <a:xfrm>
            <a:off x="3275013" y="5807075"/>
            <a:ext cx="360362" cy="360363"/>
          </a:xfrm>
          <a:prstGeom prst="rightArrow">
            <a:avLst>
              <a:gd name="adj1" fmla="val 50000"/>
              <a:gd name="adj2" fmla="val 25000"/>
            </a:avLst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AutoShape 5"/>
          <p:cNvSpPr>
            <a:spLocks noChangeArrowheads="1"/>
          </p:cNvSpPr>
          <p:nvPr/>
        </p:nvSpPr>
        <p:spPr bwMode="auto">
          <a:xfrm>
            <a:off x="3995738" y="5734050"/>
            <a:ext cx="1104900" cy="504825"/>
          </a:xfrm>
          <a:prstGeom prst="cube">
            <a:avLst>
              <a:gd name="adj" fmla="val 25000"/>
            </a:avLst>
          </a:prstGeom>
          <a:solidFill>
            <a:srgbClr val="C0C0C0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763713" y="4941888"/>
            <a:ext cx="1295400" cy="1314450"/>
            <a:chOff x="1066" y="3158"/>
            <a:chExt cx="816" cy="828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1429" y="3158"/>
              <a:ext cx="265" cy="561"/>
              <a:chOff x="1741" y="1764"/>
              <a:chExt cx="265" cy="561"/>
            </a:xfrm>
          </p:grpSpPr>
          <p:sp>
            <p:nvSpPr>
              <p:cNvPr id="39" name="Rectangle 8"/>
              <p:cNvSpPr>
                <a:spLocks noChangeArrowheads="1"/>
              </p:cNvSpPr>
              <p:nvPr/>
            </p:nvSpPr>
            <p:spPr bwMode="auto">
              <a:xfrm>
                <a:off x="1823" y="2138"/>
                <a:ext cx="59" cy="83"/>
              </a:xfrm>
              <a:prstGeom prst="rect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25400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" name="Freeform 9"/>
              <p:cNvSpPr>
                <a:spLocks/>
              </p:cNvSpPr>
              <p:nvPr/>
            </p:nvSpPr>
            <p:spPr bwMode="auto">
              <a:xfrm>
                <a:off x="1840" y="1816"/>
                <a:ext cx="105" cy="322"/>
              </a:xfrm>
              <a:custGeom>
                <a:avLst/>
                <a:gdLst/>
                <a:ahLst/>
                <a:cxnLst>
                  <a:cxn ang="0">
                    <a:pos x="23" y="273"/>
                  </a:cxn>
                  <a:cxn ang="0">
                    <a:pos x="23" y="137"/>
                  </a:cxn>
                  <a:cxn ang="0">
                    <a:pos x="159" y="0"/>
                  </a:cxn>
                </a:cxnLst>
                <a:rect l="0" t="0" r="r" b="b"/>
                <a:pathLst>
                  <a:path w="159" h="273">
                    <a:moveTo>
                      <a:pt x="23" y="273"/>
                    </a:moveTo>
                    <a:cubicBezTo>
                      <a:pt x="11" y="227"/>
                      <a:pt x="0" y="182"/>
                      <a:pt x="23" y="137"/>
                    </a:cubicBezTo>
                    <a:cubicBezTo>
                      <a:pt x="46" y="92"/>
                      <a:pt x="114" y="30"/>
                      <a:pt x="159" y="0"/>
                    </a:cubicBezTo>
                  </a:path>
                </a:pathLst>
              </a:custGeom>
              <a:noFill/>
              <a:ln w="19050" cap="flat" cmpd="sng">
                <a:solidFill>
                  <a:srgbClr val="777777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endParaRPr lang="en-US"/>
              </a:p>
            </p:txBody>
          </p:sp>
          <p:grpSp>
            <p:nvGrpSpPr>
              <p:cNvPr id="4" name="Group 10"/>
              <p:cNvGrpSpPr>
                <a:grpSpLocks/>
              </p:cNvGrpSpPr>
              <p:nvPr/>
            </p:nvGrpSpPr>
            <p:grpSpPr bwMode="auto">
              <a:xfrm>
                <a:off x="1800" y="2210"/>
                <a:ext cx="106" cy="115"/>
                <a:chOff x="3379" y="2815"/>
                <a:chExt cx="136" cy="206"/>
              </a:xfrm>
            </p:grpSpPr>
            <p:sp>
              <p:nvSpPr>
                <p:cNvPr id="43" name="AutoShape 11"/>
                <p:cNvSpPr>
                  <a:spLocks noChangeArrowheads="1"/>
                </p:cNvSpPr>
                <p:nvPr/>
              </p:nvSpPr>
              <p:spPr bwMode="auto">
                <a:xfrm rot="16200000">
                  <a:off x="3366" y="2828"/>
                  <a:ext cx="161" cy="136"/>
                </a:xfrm>
                <a:prstGeom prst="flowChartDelay">
                  <a:avLst/>
                </a:prstGeom>
                <a:solidFill>
                  <a:srgbClr val="777777"/>
                </a:solidFill>
                <a:ln w="25400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4" name="AutoShape 12"/>
                <p:cNvSpPr>
                  <a:spLocks noChangeArrowheads="1"/>
                </p:cNvSpPr>
                <p:nvPr/>
              </p:nvSpPr>
              <p:spPr bwMode="auto">
                <a:xfrm rot="5400000">
                  <a:off x="3424" y="2931"/>
                  <a:ext cx="45" cy="136"/>
                </a:xfrm>
                <a:prstGeom prst="flowChartDelay">
                  <a:avLst/>
                </a:prstGeom>
                <a:solidFill>
                  <a:srgbClr val="777777"/>
                </a:solidFill>
                <a:ln w="25400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2" name="Rectangle 13"/>
              <p:cNvSpPr>
                <a:spLocks noChangeArrowheads="1"/>
              </p:cNvSpPr>
              <p:nvPr/>
            </p:nvSpPr>
            <p:spPr bwMode="auto">
              <a:xfrm>
                <a:off x="1741" y="1764"/>
                <a:ext cx="265" cy="561"/>
              </a:xfrm>
              <a:prstGeom prst="rect">
                <a:avLst/>
              </a:prstGeom>
              <a:noFill/>
              <a:ln w="25400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>
              <a:off x="1066" y="3158"/>
              <a:ext cx="816" cy="828"/>
              <a:chOff x="1020" y="2920"/>
              <a:chExt cx="816" cy="828"/>
            </a:xfrm>
          </p:grpSpPr>
          <p:sp>
            <p:nvSpPr>
              <p:cNvPr id="13" name="Rectangle 15"/>
              <p:cNvSpPr>
                <a:spLocks noChangeArrowheads="1"/>
              </p:cNvSpPr>
              <p:nvPr/>
            </p:nvSpPr>
            <p:spPr bwMode="auto">
              <a:xfrm>
                <a:off x="1020" y="3475"/>
                <a:ext cx="816" cy="273"/>
              </a:xfrm>
              <a:prstGeom prst="rect">
                <a:avLst/>
              </a:prstGeom>
              <a:gradFill rotWithShape="1">
                <a:gsLst>
                  <a:gs pos="0">
                    <a:srgbClr val="C79967"/>
                  </a:gs>
                  <a:gs pos="100000">
                    <a:srgbClr val="FFCC99"/>
                  </a:gs>
                </a:gsLst>
                <a:lin ang="5400000" scaled="1"/>
              </a:gradFill>
              <a:ln w="25400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" name="Line 16"/>
              <p:cNvSpPr>
                <a:spLocks noChangeShapeType="1"/>
              </p:cNvSpPr>
              <p:nvPr/>
            </p:nvSpPr>
            <p:spPr bwMode="auto">
              <a:xfrm>
                <a:off x="1628" y="3475"/>
                <a:ext cx="0" cy="182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15" name="Line 17"/>
              <p:cNvSpPr>
                <a:spLocks noChangeShapeType="1"/>
              </p:cNvSpPr>
              <p:nvPr/>
            </p:nvSpPr>
            <p:spPr bwMode="auto">
              <a:xfrm>
                <a:off x="1220" y="3475"/>
                <a:ext cx="0" cy="182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16" name="Line 18"/>
              <p:cNvSpPr>
                <a:spLocks noChangeShapeType="1"/>
              </p:cNvSpPr>
              <p:nvPr/>
            </p:nvSpPr>
            <p:spPr bwMode="auto">
              <a:xfrm>
                <a:off x="1356" y="3475"/>
                <a:ext cx="0" cy="182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17" name="Line 19"/>
              <p:cNvSpPr>
                <a:spLocks noChangeShapeType="1"/>
              </p:cNvSpPr>
              <p:nvPr/>
            </p:nvSpPr>
            <p:spPr bwMode="auto">
              <a:xfrm>
                <a:off x="1492" y="3475"/>
                <a:ext cx="0" cy="182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endParaRPr lang="en-US"/>
              </a:p>
            </p:txBody>
          </p:sp>
          <p:grpSp>
            <p:nvGrpSpPr>
              <p:cNvPr id="6" name="Group 20"/>
              <p:cNvGrpSpPr>
                <a:grpSpLocks/>
              </p:cNvGrpSpPr>
              <p:nvPr/>
            </p:nvGrpSpPr>
            <p:grpSpPr bwMode="auto">
              <a:xfrm>
                <a:off x="1515" y="2934"/>
                <a:ext cx="265" cy="561"/>
                <a:chOff x="1741" y="1764"/>
                <a:chExt cx="265" cy="561"/>
              </a:xfrm>
            </p:grpSpPr>
            <p:sp>
              <p:nvSpPr>
                <p:cNvPr id="33" name="Rectangle 21"/>
                <p:cNvSpPr>
                  <a:spLocks noChangeArrowheads="1"/>
                </p:cNvSpPr>
                <p:nvPr/>
              </p:nvSpPr>
              <p:spPr bwMode="auto">
                <a:xfrm>
                  <a:off x="1823" y="2138"/>
                  <a:ext cx="59" cy="83"/>
                </a:xfrm>
                <a:prstGeom prst="rect">
                  <a:avLst/>
                </a:prstGeom>
                <a:gradFill rotWithShape="1">
                  <a:gsLst>
                    <a:gs pos="0">
                      <a:srgbClr val="FFFFFF">
                        <a:gamma/>
                        <a:shade val="46275"/>
                        <a:invGamma/>
                      </a:srgbClr>
                    </a:gs>
                    <a:gs pos="5000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25400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" name="Freeform 22"/>
                <p:cNvSpPr>
                  <a:spLocks/>
                </p:cNvSpPr>
                <p:nvPr/>
              </p:nvSpPr>
              <p:spPr bwMode="auto">
                <a:xfrm>
                  <a:off x="1840" y="1816"/>
                  <a:ext cx="105" cy="322"/>
                </a:xfrm>
                <a:custGeom>
                  <a:avLst/>
                  <a:gdLst/>
                  <a:ahLst/>
                  <a:cxnLst>
                    <a:cxn ang="0">
                      <a:pos x="23" y="273"/>
                    </a:cxn>
                    <a:cxn ang="0">
                      <a:pos x="23" y="137"/>
                    </a:cxn>
                    <a:cxn ang="0">
                      <a:pos x="159" y="0"/>
                    </a:cxn>
                  </a:cxnLst>
                  <a:rect l="0" t="0" r="r" b="b"/>
                  <a:pathLst>
                    <a:path w="159" h="273">
                      <a:moveTo>
                        <a:pt x="23" y="273"/>
                      </a:moveTo>
                      <a:cubicBezTo>
                        <a:pt x="11" y="227"/>
                        <a:pt x="0" y="182"/>
                        <a:pt x="23" y="137"/>
                      </a:cubicBezTo>
                      <a:cubicBezTo>
                        <a:pt x="46" y="92"/>
                        <a:pt x="114" y="30"/>
                        <a:pt x="159" y="0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777777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anchor="ctr"/>
                <a:lstStyle/>
                <a:p>
                  <a:endParaRPr lang="en-US"/>
                </a:p>
              </p:txBody>
            </p:sp>
            <p:grpSp>
              <p:nvGrpSpPr>
                <p:cNvPr id="7" name="Group 23"/>
                <p:cNvGrpSpPr>
                  <a:grpSpLocks/>
                </p:cNvGrpSpPr>
                <p:nvPr/>
              </p:nvGrpSpPr>
              <p:grpSpPr bwMode="auto">
                <a:xfrm>
                  <a:off x="1800" y="2210"/>
                  <a:ext cx="106" cy="115"/>
                  <a:chOff x="3379" y="2815"/>
                  <a:chExt cx="136" cy="206"/>
                </a:xfrm>
              </p:grpSpPr>
              <p:sp>
                <p:nvSpPr>
                  <p:cNvPr id="37" name="AutoShape 24"/>
                  <p:cNvSpPr>
                    <a:spLocks noChangeArrowheads="1"/>
                  </p:cNvSpPr>
                  <p:nvPr/>
                </p:nvSpPr>
                <p:spPr bwMode="auto">
                  <a:xfrm rot="16200000">
                    <a:off x="3366" y="2828"/>
                    <a:ext cx="161" cy="136"/>
                  </a:xfrm>
                  <a:prstGeom prst="flowChartDelay">
                    <a:avLst/>
                  </a:prstGeom>
                  <a:solidFill>
                    <a:srgbClr val="777777"/>
                  </a:solidFill>
                  <a:ln w="25400" algn="ctr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8" name="AutoShape 25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3424" y="2931"/>
                    <a:ext cx="45" cy="136"/>
                  </a:xfrm>
                  <a:prstGeom prst="flowChartDelay">
                    <a:avLst/>
                  </a:prstGeom>
                  <a:solidFill>
                    <a:srgbClr val="777777"/>
                  </a:solidFill>
                  <a:ln w="25400" algn="ctr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6" name="Rectangle 26"/>
                <p:cNvSpPr>
                  <a:spLocks noChangeArrowheads="1"/>
                </p:cNvSpPr>
                <p:nvPr/>
              </p:nvSpPr>
              <p:spPr bwMode="auto">
                <a:xfrm>
                  <a:off x="1741" y="1764"/>
                  <a:ext cx="265" cy="561"/>
                </a:xfrm>
                <a:prstGeom prst="rect">
                  <a:avLst/>
                </a:prstGeom>
                <a:noFill/>
                <a:ln w="25400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0" name="Group 27"/>
              <p:cNvGrpSpPr>
                <a:grpSpLocks/>
              </p:cNvGrpSpPr>
              <p:nvPr/>
            </p:nvGrpSpPr>
            <p:grpSpPr bwMode="auto">
              <a:xfrm>
                <a:off x="1248" y="2922"/>
                <a:ext cx="265" cy="561"/>
                <a:chOff x="1741" y="1764"/>
                <a:chExt cx="265" cy="561"/>
              </a:xfrm>
            </p:grpSpPr>
            <p:sp>
              <p:nvSpPr>
                <p:cNvPr id="27" name="Rectangle 28"/>
                <p:cNvSpPr>
                  <a:spLocks noChangeArrowheads="1"/>
                </p:cNvSpPr>
                <p:nvPr/>
              </p:nvSpPr>
              <p:spPr bwMode="auto">
                <a:xfrm>
                  <a:off x="1823" y="2138"/>
                  <a:ext cx="59" cy="83"/>
                </a:xfrm>
                <a:prstGeom prst="rect">
                  <a:avLst/>
                </a:prstGeom>
                <a:gradFill rotWithShape="1">
                  <a:gsLst>
                    <a:gs pos="0">
                      <a:srgbClr val="FFFFFF">
                        <a:gamma/>
                        <a:shade val="46275"/>
                        <a:invGamma/>
                      </a:srgbClr>
                    </a:gs>
                    <a:gs pos="5000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25400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" name="Freeform 29"/>
                <p:cNvSpPr>
                  <a:spLocks/>
                </p:cNvSpPr>
                <p:nvPr/>
              </p:nvSpPr>
              <p:spPr bwMode="auto">
                <a:xfrm>
                  <a:off x="1840" y="1816"/>
                  <a:ext cx="105" cy="322"/>
                </a:xfrm>
                <a:custGeom>
                  <a:avLst/>
                  <a:gdLst/>
                  <a:ahLst/>
                  <a:cxnLst>
                    <a:cxn ang="0">
                      <a:pos x="23" y="273"/>
                    </a:cxn>
                    <a:cxn ang="0">
                      <a:pos x="23" y="137"/>
                    </a:cxn>
                    <a:cxn ang="0">
                      <a:pos x="159" y="0"/>
                    </a:cxn>
                  </a:cxnLst>
                  <a:rect l="0" t="0" r="r" b="b"/>
                  <a:pathLst>
                    <a:path w="159" h="273">
                      <a:moveTo>
                        <a:pt x="23" y="273"/>
                      </a:moveTo>
                      <a:cubicBezTo>
                        <a:pt x="11" y="227"/>
                        <a:pt x="0" y="182"/>
                        <a:pt x="23" y="137"/>
                      </a:cubicBezTo>
                      <a:cubicBezTo>
                        <a:pt x="46" y="92"/>
                        <a:pt x="114" y="30"/>
                        <a:pt x="159" y="0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777777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anchor="ctr"/>
                <a:lstStyle/>
                <a:p>
                  <a:endParaRPr lang="en-US"/>
                </a:p>
              </p:txBody>
            </p:sp>
            <p:grpSp>
              <p:nvGrpSpPr>
                <p:cNvPr id="11" name="Group 30"/>
                <p:cNvGrpSpPr>
                  <a:grpSpLocks/>
                </p:cNvGrpSpPr>
                <p:nvPr/>
              </p:nvGrpSpPr>
              <p:grpSpPr bwMode="auto">
                <a:xfrm>
                  <a:off x="1800" y="2210"/>
                  <a:ext cx="106" cy="115"/>
                  <a:chOff x="3379" y="2815"/>
                  <a:chExt cx="136" cy="206"/>
                </a:xfrm>
              </p:grpSpPr>
              <p:sp>
                <p:nvSpPr>
                  <p:cNvPr id="31" name="AutoShape 31"/>
                  <p:cNvSpPr>
                    <a:spLocks noChangeArrowheads="1"/>
                  </p:cNvSpPr>
                  <p:nvPr/>
                </p:nvSpPr>
                <p:spPr bwMode="auto">
                  <a:xfrm rot="16200000">
                    <a:off x="3366" y="2828"/>
                    <a:ext cx="161" cy="136"/>
                  </a:xfrm>
                  <a:prstGeom prst="flowChartDelay">
                    <a:avLst/>
                  </a:prstGeom>
                  <a:solidFill>
                    <a:srgbClr val="777777"/>
                  </a:solidFill>
                  <a:ln w="25400" algn="ctr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2" name="AutoShape 32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3424" y="2931"/>
                    <a:ext cx="45" cy="136"/>
                  </a:xfrm>
                  <a:prstGeom prst="flowChartDelay">
                    <a:avLst/>
                  </a:prstGeom>
                  <a:solidFill>
                    <a:srgbClr val="777777"/>
                  </a:solidFill>
                  <a:ln w="25400" algn="ctr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0" name="Rectangle 33"/>
                <p:cNvSpPr>
                  <a:spLocks noChangeArrowheads="1"/>
                </p:cNvSpPr>
                <p:nvPr/>
              </p:nvSpPr>
              <p:spPr bwMode="auto">
                <a:xfrm>
                  <a:off x="1741" y="1764"/>
                  <a:ext cx="265" cy="561"/>
                </a:xfrm>
                <a:prstGeom prst="rect">
                  <a:avLst/>
                </a:prstGeom>
                <a:noFill/>
                <a:ln w="25400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" name="Group 34"/>
              <p:cNvGrpSpPr>
                <a:grpSpLocks/>
              </p:cNvGrpSpPr>
              <p:nvPr/>
            </p:nvGrpSpPr>
            <p:grpSpPr bwMode="auto">
              <a:xfrm>
                <a:off x="1112" y="2920"/>
                <a:ext cx="265" cy="561"/>
                <a:chOff x="1741" y="1764"/>
                <a:chExt cx="265" cy="561"/>
              </a:xfrm>
            </p:grpSpPr>
            <p:sp>
              <p:nvSpPr>
                <p:cNvPr id="21" name="Rectangle 35"/>
                <p:cNvSpPr>
                  <a:spLocks noChangeArrowheads="1"/>
                </p:cNvSpPr>
                <p:nvPr/>
              </p:nvSpPr>
              <p:spPr bwMode="auto">
                <a:xfrm>
                  <a:off x="1823" y="2138"/>
                  <a:ext cx="59" cy="83"/>
                </a:xfrm>
                <a:prstGeom prst="rect">
                  <a:avLst/>
                </a:prstGeom>
                <a:gradFill rotWithShape="1">
                  <a:gsLst>
                    <a:gs pos="0">
                      <a:srgbClr val="FFFFFF">
                        <a:gamma/>
                        <a:shade val="46275"/>
                        <a:invGamma/>
                      </a:srgbClr>
                    </a:gs>
                    <a:gs pos="5000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25400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" name="Freeform 36"/>
                <p:cNvSpPr>
                  <a:spLocks/>
                </p:cNvSpPr>
                <p:nvPr/>
              </p:nvSpPr>
              <p:spPr bwMode="auto">
                <a:xfrm>
                  <a:off x="1840" y="1816"/>
                  <a:ext cx="105" cy="322"/>
                </a:xfrm>
                <a:custGeom>
                  <a:avLst/>
                  <a:gdLst/>
                  <a:ahLst/>
                  <a:cxnLst>
                    <a:cxn ang="0">
                      <a:pos x="23" y="273"/>
                    </a:cxn>
                    <a:cxn ang="0">
                      <a:pos x="23" y="137"/>
                    </a:cxn>
                    <a:cxn ang="0">
                      <a:pos x="159" y="0"/>
                    </a:cxn>
                  </a:cxnLst>
                  <a:rect l="0" t="0" r="r" b="b"/>
                  <a:pathLst>
                    <a:path w="159" h="273">
                      <a:moveTo>
                        <a:pt x="23" y="273"/>
                      </a:moveTo>
                      <a:cubicBezTo>
                        <a:pt x="11" y="227"/>
                        <a:pt x="0" y="182"/>
                        <a:pt x="23" y="137"/>
                      </a:cubicBezTo>
                      <a:cubicBezTo>
                        <a:pt x="46" y="92"/>
                        <a:pt x="114" y="30"/>
                        <a:pt x="159" y="0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777777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anchor="ctr"/>
                <a:lstStyle/>
                <a:p>
                  <a:endParaRPr lang="en-US"/>
                </a:p>
              </p:txBody>
            </p:sp>
            <p:grpSp>
              <p:nvGrpSpPr>
                <p:cNvPr id="18" name="Group 37"/>
                <p:cNvGrpSpPr>
                  <a:grpSpLocks/>
                </p:cNvGrpSpPr>
                <p:nvPr/>
              </p:nvGrpSpPr>
              <p:grpSpPr bwMode="auto">
                <a:xfrm>
                  <a:off x="1800" y="2210"/>
                  <a:ext cx="106" cy="115"/>
                  <a:chOff x="3379" y="2815"/>
                  <a:chExt cx="136" cy="206"/>
                </a:xfrm>
              </p:grpSpPr>
              <p:sp>
                <p:nvSpPr>
                  <p:cNvPr id="25" name="AutoShape 38"/>
                  <p:cNvSpPr>
                    <a:spLocks noChangeArrowheads="1"/>
                  </p:cNvSpPr>
                  <p:nvPr/>
                </p:nvSpPr>
                <p:spPr bwMode="auto">
                  <a:xfrm rot="16200000">
                    <a:off x="3366" y="2828"/>
                    <a:ext cx="161" cy="136"/>
                  </a:xfrm>
                  <a:prstGeom prst="flowChartDelay">
                    <a:avLst/>
                  </a:prstGeom>
                  <a:solidFill>
                    <a:srgbClr val="777777"/>
                  </a:solidFill>
                  <a:ln w="25400" algn="ctr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" name="AutoShape 39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3424" y="2931"/>
                    <a:ext cx="45" cy="136"/>
                  </a:xfrm>
                  <a:prstGeom prst="flowChartDelay">
                    <a:avLst/>
                  </a:prstGeom>
                  <a:solidFill>
                    <a:srgbClr val="777777"/>
                  </a:solidFill>
                  <a:ln w="25400" algn="ctr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4" name="Rectangle 40"/>
                <p:cNvSpPr>
                  <a:spLocks noChangeArrowheads="1"/>
                </p:cNvSpPr>
                <p:nvPr/>
              </p:nvSpPr>
              <p:spPr bwMode="auto">
                <a:xfrm>
                  <a:off x="1741" y="1764"/>
                  <a:ext cx="265" cy="561"/>
                </a:xfrm>
                <a:prstGeom prst="rect">
                  <a:avLst/>
                </a:prstGeom>
                <a:noFill/>
                <a:ln w="25400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45" name="Line 41"/>
          <p:cNvSpPr>
            <a:spLocks noChangeShapeType="1"/>
          </p:cNvSpPr>
          <p:nvPr/>
        </p:nvSpPr>
        <p:spPr bwMode="auto">
          <a:xfrm>
            <a:off x="1906588" y="5086350"/>
            <a:ext cx="598487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anchor="ctr"/>
          <a:lstStyle/>
          <a:p>
            <a:endParaRPr lang="en-US"/>
          </a:p>
        </p:txBody>
      </p:sp>
      <p:sp>
        <p:nvSpPr>
          <p:cNvPr id="46" name="AutoShape 42"/>
          <p:cNvSpPr>
            <a:spLocks noChangeArrowheads="1"/>
          </p:cNvSpPr>
          <p:nvPr/>
        </p:nvSpPr>
        <p:spPr bwMode="auto">
          <a:xfrm>
            <a:off x="5364163" y="5807075"/>
            <a:ext cx="360362" cy="360363"/>
          </a:xfrm>
          <a:prstGeom prst="rightArrow">
            <a:avLst>
              <a:gd name="adj1" fmla="val 50000"/>
              <a:gd name="adj2" fmla="val 25000"/>
            </a:avLst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Text Box 43"/>
          <p:cNvSpPr txBox="1">
            <a:spLocks noChangeArrowheads="1"/>
          </p:cNvSpPr>
          <p:nvPr/>
        </p:nvSpPr>
        <p:spPr bwMode="auto">
          <a:xfrm>
            <a:off x="7043738" y="6381750"/>
            <a:ext cx="114935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kumimoji="0" lang="en-US" altLang="ja-JP" sz="1400">
                <a:solidFill>
                  <a:srgbClr val="F40802"/>
                </a:solidFill>
                <a:latin typeface="Arial" charset="0"/>
              </a:rPr>
              <a:t>10</a:t>
            </a:r>
            <a:r>
              <a:rPr kumimoji="0" lang="ja-JP" altLang="en-US" sz="1400">
                <a:solidFill>
                  <a:srgbClr val="F40802"/>
                </a:solidFill>
                <a:latin typeface="Arial" charset="0"/>
              </a:rPr>
              <a:t>～</a:t>
            </a:r>
            <a:r>
              <a:rPr kumimoji="0" lang="en-US" altLang="ja-JP" sz="1400">
                <a:solidFill>
                  <a:srgbClr val="F40802"/>
                </a:solidFill>
                <a:latin typeface="Arial" charset="0"/>
              </a:rPr>
              <a:t>500mm</a:t>
            </a:r>
          </a:p>
        </p:txBody>
      </p:sp>
      <p:pic>
        <p:nvPicPr>
          <p:cNvPr id="48" name="Picture 4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325" y="4365625"/>
            <a:ext cx="2586038" cy="1931988"/>
          </a:xfrm>
          <a:prstGeom prst="rect">
            <a:avLst/>
          </a:prstGeom>
          <a:noFill/>
        </p:spPr>
      </p:pic>
      <p:sp>
        <p:nvSpPr>
          <p:cNvPr id="49" name="Line 45"/>
          <p:cNvSpPr>
            <a:spLocks noChangeShapeType="1"/>
          </p:cNvSpPr>
          <p:nvPr/>
        </p:nvSpPr>
        <p:spPr bwMode="auto">
          <a:xfrm>
            <a:off x="7523163" y="5949950"/>
            <a:ext cx="0" cy="5048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" name="Line 46"/>
          <p:cNvSpPr>
            <a:spLocks noChangeShapeType="1"/>
          </p:cNvSpPr>
          <p:nvPr/>
        </p:nvSpPr>
        <p:spPr bwMode="auto">
          <a:xfrm>
            <a:off x="8459788" y="5949950"/>
            <a:ext cx="0" cy="5048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" name="Line 47"/>
          <p:cNvSpPr>
            <a:spLocks noChangeShapeType="1"/>
          </p:cNvSpPr>
          <p:nvPr/>
        </p:nvSpPr>
        <p:spPr bwMode="auto">
          <a:xfrm>
            <a:off x="7523163" y="6381750"/>
            <a:ext cx="936625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3" name="Title 1"/>
          <p:cNvSpPr>
            <a:spLocks noGrp="1"/>
          </p:cNvSpPr>
          <p:nvPr>
            <p:ph type="title"/>
          </p:nvPr>
        </p:nvSpPr>
        <p:spPr>
          <a:xfrm>
            <a:off x="685800" y="188913"/>
            <a:ext cx="5791200" cy="801687"/>
          </a:xfrm>
        </p:spPr>
        <p:txBody>
          <a:bodyPr/>
          <a:lstStyle/>
          <a:p>
            <a:pPr lvl="1" eaLnBrk="1" hangingPunct="1">
              <a:defRPr/>
            </a:pPr>
            <a:r>
              <a:rPr lang="es-ES" altLang="ja-JP" dirty="0" smtClean="0"/>
              <a:t>3D </a:t>
            </a:r>
            <a:r>
              <a:rPr lang="es-ES" altLang="ja-JP" dirty="0" err="1" smtClean="0"/>
              <a:t>Freehand</a:t>
            </a:r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5857875" y="1555750"/>
            <a:ext cx="3355975" cy="2587625"/>
            <a:chOff x="2544" y="1824"/>
            <a:chExt cx="2064" cy="1680"/>
          </a:xfrm>
        </p:grpSpPr>
        <p:pic>
          <p:nvPicPr>
            <p:cNvPr id="68628" name="Picture 22" descr="BC_glay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44" y="1824"/>
              <a:ext cx="2064" cy="1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8629" name="Rectangle 23"/>
            <p:cNvSpPr>
              <a:spLocks noChangeArrowheads="1"/>
            </p:cNvSpPr>
            <p:nvPr/>
          </p:nvSpPr>
          <p:spPr bwMode="auto">
            <a:xfrm>
              <a:off x="2728" y="2008"/>
              <a:ext cx="1601" cy="1228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105000"/>
                </a:lnSpc>
                <a:spcBef>
                  <a:spcPct val="20000"/>
                </a:spcBef>
                <a:buSzPct val="100000"/>
                <a:buFont typeface="Wingdings" pitchFamily="2" charset="2"/>
                <a:buNone/>
              </a:pPr>
              <a:endParaRPr lang="en-US"/>
            </a:p>
          </p:txBody>
        </p:sp>
      </p:grpSp>
      <p:pic>
        <p:nvPicPr>
          <p:cNvPr id="68611" name="Picture 7" descr="P5-2 (STIFFNESS Result _40-MK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325" y="1862138"/>
            <a:ext cx="2603500" cy="182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3000375" y="4071938"/>
            <a:ext cx="3355975" cy="2551112"/>
            <a:chOff x="2544" y="1824"/>
            <a:chExt cx="2064" cy="1680"/>
          </a:xfrm>
        </p:grpSpPr>
        <p:pic>
          <p:nvPicPr>
            <p:cNvPr id="68626" name="Picture 22" descr="BC_glay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44" y="1824"/>
              <a:ext cx="2064" cy="1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8627" name="Rectangle 23"/>
            <p:cNvSpPr>
              <a:spLocks noChangeArrowheads="1"/>
            </p:cNvSpPr>
            <p:nvPr/>
          </p:nvSpPr>
          <p:spPr bwMode="auto">
            <a:xfrm>
              <a:off x="2728" y="2008"/>
              <a:ext cx="1601" cy="1228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105000"/>
                </a:lnSpc>
                <a:spcBef>
                  <a:spcPct val="20000"/>
                </a:spcBef>
                <a:buSzPct val="100000"/>
                <a:buFont typeface="Wingdings" pitchFamily="2" charset="2"/>
                <a:buNone/>
              </a:pPr>
              <a:endParaRPr lang="en-US"/>
            </a:p>
          </p:txBody>
        </p:sp>
      </p:grpSp>
      <p:pic>
        <p:nvPicPr>
          <p:cNvPr id="68613" name="Picture 9" descr="070628--2_20070628__00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94063" y="4375150"/>
            <a:ext cx="2608262" cy="17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5137150" y="3294063"/>
            <a:ext cx="2901950" cy="2162175"/>
            <a:chOff x="2544" y="1824"/>
            <a:chExt cx="2064" cy="1680"/>
          </a:xfrm>
        </p:grpSpPr>
        <p:pic>
          <p:nvPicPr>
            <p:cNvPr id="68624" name="Picture 22" descr="BC_glay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44" y="1824"/>
              <a:ext cx="2064" cy="1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8625" name="Rectangle 23"/>
            <p:cNvSpPr>
              <a:spLocks noChangeArrowheads="1"/>
            </p:cNvSpPr>
            <p:nvPr/>
          </p:nvSpPr>
          <p:spPr bwMode="auto">
            <a:xfrm>
              <a:off x="2728" y="2008"/>
              <a:ext cx="1601" cy="1228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105000"/>
                </a:lnSpc>
                <a:spcBef>
                  <a:spcPct val="20000"/>
                </a:spcBef>
                <a:buSzPct val="100000"/>
                <a:buFont typeface="Wingdings" pitchFamily="2" charset="2"/>
                <a:buNone/>
              </a:pPr>
              <a:endParaRPr lang="en-US"/>
            </a:p>
          </p:txBody>
        </p:sp>
      </p:grpSp>
      <p:sp>
        <p:nvSpPr>
          <p:cNvPr id="1249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342900" lvl="1" indent="-342900" eaLnBrk="1" hangingPunct="1">
              <a:buClr>
                <a:srgbClr val="FF7F00"/>
              </a:buClr>
              <a:buSzPct val="85000"/>
              <a:buFont typeface="Wingdings" pitchFamily="2" charset="2"/>
              <a:buNone/>
              <a:defRPr/>
            </a:pPr>
            <a:r>
              <a:rPr lang="es-ES" dirty="0" smtClean="0"/>
              <a:t>Paquetes de Análisis Cardíacos de Alto Desempeño</a:t>
            </a:r>
          </a:p>
          <a:p>
            <a:pPr lvl="1" eaLnBrk="1" hangingPunct="1">
              <a:defRPr/>
            </a:pPr>
            <a:r>
              <a:rPr lang="es-ES" altLang="ja-JP" sz="2000" dirty="0" smtClean="0"/>
              <a:t>TDI – </a:t>
            </a:r>
            <a:r>
              <a:rPr lang="es-ES" altLang="ja-JP" sz="2000" dirty="0" err="1" smtClean="0"/>
              <a:t>Doppler</a:t>
            </a:r>
            <a:r>
              <a:rPr lang="es-ES" altLang="ja-JP" sz="2000" dirty="0" smtClean="0"/>
              <a:t> Tisular</a:t>
            </a:r>
          </a:p>
          <a:p>
            <a:pPr lvl="1" eaLnBrk="1" hangingPunct="1">
              <a:defRPr/>
            </a:pPr>
            <a:r>
              <a:rPr lang="en-US" altLang="ja-JP" sz="2000" dirty="0" smtClean="0"/>
              <a:t>Strain/Strain Rate</a:t>
            </a:r>
          </a:p>
          <a:p>
            <a:pPr lvl="1" eaLnBrk="1" hangingPunct="1">
              <a:defRPr/>
            </a:pPr>
            <a:r>
              <a:rPr lang="en-US" altLang="ja-JP" sz="2000" i="1" dirty="0" err="1" smtClean="0"/>
              <a:t>e</a:t>
            </a:r>
            <a:r>
              <a:rPr lang="en-US" altLang="ja-JP" sz="2000" dirty="0" err="1" smtClean="0"/>
              <a:t>TRACKING</a:t>
            </a:r>
            <a:r>
              <a:rPr lang="en-US" altLang="ja-JP" sz="2000" baseline="50000" dirty="0" err="1" smtClean="0"/>
              <a:t>TM</a:t>
            </a:r>
            <a:endParaRPr lang="en-US" altLang="ja-JP" sz="2000" dirty="0" smtClean="0"/>
          </a:p>
          <a:p>
            <a:pPr lvl="1" eaLnBrk="1" hangingPunct="1">
              <a:defRPr/>
            </a:pPr>
            <a:r>
              <a:rPr lang="en-US" altLang="ja-JP" sz="2000" dirty="0" smtClean="0"/>
              <a:t>FMD </a:t>
            </a:r>
          </a:p>
          <a:p>
            <a:pPr lvl="1" eaLnBrk="1" hangingPunct="1">
              <a:defRPr/>
            </a:pPr>
            <a:r>
              <a:rPr lang="en-US" altLang="ja-JP" sz="2000" dirty="0" smtClean="0"/>
              <a:t>WI</a:t>
            </a:r>
          </a:p>
          <a:p>
            <a:pPr lvl="1" eaLnBrk="1" hangingPunct="1">
              <a:defRPr/>
            </a:pPr>
            <a:r>
              <a:rPr lang="en-US" altLang="ja-JP" sz="2000" dirty="0" smtClean="0"/>
              <a:t>KI/A-SMA</a:t>
            </a:r>
            <a:r>
              <a:rPr lang="en-US" altLang="ja-JP" sz="2000" baseline="50000" dirty="0" smtClean="0"/>
              <a:t>TM</a:t>
            </a:r>
            <a:r>
              <a:rPr lang="en-US" altLang="ja-JP" sz="2000" dirty="0" smtClean="0"/>
              <a:t> </a:t>
            </a:r>
            <a:endParaRPr lang="en-US" altLang="ja-JP" sz="2000" b="1" dirty="0" smtClean="0"/>
          </a:p>
          <a:p>
            <a:pPr lvl="1" eaLnBrk="1" hangingPunct="1">
              <a:defRPr/>
            </a:pPr>
            <a:r>
              <a:rPr lang="en-US" altLang="ja-JP" sz="2000" dirty="0" smtClean="0"/>
              <a:t>Eco de Stress</a:t>
            </a:r>
          </a:p>
        </p:txBody>
      </p:sp>
      <p:pic>
        <p:nvPicPr>
          <p:cNvPr id="68616" name="Picture 8" descr="TD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78450" y="3530600"/>
            <a:ext cx="2268538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880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" altLang="ja-JP" dirty="0" smtClean="0"/>
              <a:t>Cardiología</a:t>
            </a:r>
            <a:endParaRPr lang="en-US" altLang="ja-JP" dirty="0" smtClean="0"/>
          </a:p>
        </p:txBody>
      </p:sp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6002338" y="4573588"/>
            <a:ext cx="3355975" cy="2427287"/>
            <a:chOff x="2544" y="1824"/>
            <a:chExt cx="2064" cy="1680"/>
          </a:xfrm>
        </p:grpSpPr>
        <p:pic>
          <p:nvPicPr>
            <p:cNvPr id="68622" name="Picture 22" descr="BC_glay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44" y="1824"/>
              <a:ext cx="2064" cy="1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8623" name="Rectangle 23"/>
            <p:cNvSpPr>
              <a:spLocks noChangeArrowheads="1"/>
            </p:cNvSpPr>
            <p:nvPr/>
          </p:nvSpPr>
          <p:spPr bwMode="auto">
            <a:xfrm>
              <a:off x="2728" y="2008"/>
              <a:ext cx="1601" cy="1228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105000"/>
                </a:lnSpc>
                <a:spcBef>
                  <a:spcPct val="20000"/>
                </a:spcBef>
                <a:buSzPct val="100000"/>
                <a:buFont typeface="Wingdings" pitchFamily="2" charset="2"/>
                <a:buNone/>
              </a:pPr>
              <a:endParaRPr lang="en-US"/>
            </a:p>
          </p:txBody>
        </p:sp>
      </p:grpSp>
      <p:pic>
        <p:nvPicPr>
          <p:cNvPr id="68621" name="Picture 28" descr="A10_TDI"/>
          <p:cNvPicPr>
            <a:picLocks noChangeAspect="1" noChangeArrowheads="1"/>
          </p:cNvPicPr>
          <p:nvPr/>
        </p:nvPicPr>
        <p:blipFill>
          <a:blip r:embed="rId7" cstate="print"/>
          <a:srcRect t="11111" b="8081"/>
          <a:stretch>
            <a:fillRect/>
          </a:stretch>
        </p:blipFill>
        <p:spPr bwMode="auto">
          <a:xfrm>
            <a:off x="6300788" y="4948238"/>
            <a:ext cx="2608262" cy="157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4525963" y="3214688"/>
            <a:ext cx="4618037" cy="3235325"/>
            <a:chOff x="2544" y="1824"/>
            <a:chExt cx="2064" cy="1680"/>
          </a:xfrm>
        </p:grpSpPr>
        <p:pic>
          <p:nvPicPr>
            <p:cNvPr id="69644" name="Picture 22" descr="BC_glay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44" y="1824"/>
              <a:ext cx="2064" cy="1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9645" name="Rectangle 23"/>
            <p:cNvSpPr>
              <a:spLocks noChangeArrowheads="1"/>
            </p:cNvSpPr>
            <p:nvPr/>
          </p:nvSpPr>
          <p:spPr bwMode="auto">
            <a:xfrm>
              <a:off x="2728" y="2008"/>
              <a:ext cx="1601" cy="1228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105000"/>
                </a:lnSpc>
                <a:spcBef>
                  <a:spcPct val="20000"/>
                </a:spcBef>
                <a:buSzPct val="100000"/>
                <a:buFont typeface="Wingdings" pitchFamily="2" charset="2"/>
                <a:buNone/>
              </a:pPr>
              <a:endParaRPr lang="en-US"/>
            </a:p>
          </p:txBody>
        </p:sp>
      </p:grp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357188" y="1274763"/>
            <a:ext cx="4643437" cy="3582987"/>
            <a:chOff x="2544" y="1824"/>
            <a:chExt cx="2064" cy="1680"/>
          </a:xfrm>
        </p:grpSpPr>
        <p:pic>
          <p:nvPicPr>
            <p:cNvPr id="69642" name="Picture 22" descr="BC_glay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44" y="1824"/>
              <a:ext cx="2064" cy="1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9643" name="Rectangle 23"/>
            <p:cNvSpPr>
              <a:spLocks noChangeArrowheads="1"/>
            </p:cNvSpPr>
            <p:nvPr/>
          </p:nvSpPr>
          <p:spPr bwMode="auto">
            <a:xfrm>
              <a:off x="2728" y="2008"/>
              <a:ext cx="1601" cy="1228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105000"/>
                </a:lnSpc>
                <a:spcBef>
                  <a:spcPct val="20000"/>
                </a:spcBef>
                <a:buSzPct val="100000"/>
                <a:buFont typeface="Wingdings" pitchFamily="2" charset="2"/>
                <a:buNone/>
              </a:pPr>
              <a:endParaRPr lang="en-US"/>
            </a:p>
          </p:txBody>
        </p:sp>
      </p:grpSp>
      <p:sp>
        <p:nvSpPr>
          <p:cNvPr id="4454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ja-JP" dirty="0" smtClean="0"/>
              <a:t>TDI – </a:t>
            </a:r>
            <a:r>
              <a:rPr lang="es-ES" altLang="ja-JP" dirty="0" err="1" smtClean="0"/>
              <a:t>Doppler</a:t>
            </a:r>
            <a:r>
              <a:rPr lang="es-ES" altLang="ja-JP" dirty="0" smtClean="0"/>
              <a:t> Tisular</a:t>
            </a:r>
            <a:endParaRPr lang="es-ES" altLang="ja-JP" dirty="0"/>
          </a:p>
        </p:txBody>
      </p:sp>
      <p:sp>
        <p:nvSpPr>
          <p:cNvPr id="696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45050" y="3165475"/>
            <a:ext cx="3571875" cy="620713"/>
          </a:xfrm>
        </p:spPr>
        <p:txBody>
          <a:bodyPr/>
          <a:lstStyle/>
          <a:p>
            <a:pPr eaLnBrk="1" hangingPunct="1"/>
            <a:r>
              <a:rPr lang="es-ES" sz="2000" smtClean="0"/>
              <a:t>Evaluación Cuantitativa</a:t>
            </a:r>
            <a:endParaRPr lang="en-US" altLang="ja-JP" sz="2000" smtClean="0"/>
          </a:p>
        </p:txBody>
      </p:sp>
      <p:pic>
        <p:nvPicPr>
          <p:cNvPr id="6963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88" y="3571875"/>
            <a:ext cx="3590925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white">
          <a:xfrm>
            <a:off x="685800" y="1274763"/>
            <a:ext cx="7731125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rgbClr val="FF7F00"/>
              </a:buClr>
              <a:buSzPct val="85000"/>
              <a:buFont typeface="Wingdings" pitchFamily="2" charset="2"/>
              <a:buChar char="l"/>
              <a:defRPr/>
            </a:pPr>
            <a:r>
              <a:rPr lang="es-ES" sz="2000" kern="0" dirty="0">
                <a:ea typeface="+mn-ea"/>
                <a:cs typeface="Lucida Sans Unicode" pitchFamily="34" charset="0"/>
              </a:rPr>
              <a:t>Evaluación Cualitativa </a:t>
            </a:r>
            <a:r>
              <a:rPr lang="es-ES" sz="2400" kern="0" dirty="0">
                <a:ea typeface="+mn-ea"/>
                <a:cs typeface="Lucida Sans Unicode" pitchFamily="34" charset="0"/>
              </a:rPr>
              <a:t/>
            </a:r>
            <a:br>
              <a:rPr lang="es-ES" sz="2400" kern="0" dirty="0">
                <a:ea typeface="+mn-ea"/>
                <a:cs typeface="Lucida Sans Unicode" pitchFamily="34" charset="0"/>
              </a:rPr>
            </a:br>
            <a:endParaRPr lang="en-US" altLang="ja-JP" sz="2400" kern="0" dirty="0">
              <a:ea typeface="+mn-ea"/>
              <a:cs typeface="Lucida Sans Unicode" pitchFamily="34" charset="0"/>
            </a:endParaRPr>
          </a:p>
        </p:txBody>
      </p:sp>
      <p:pic>
        <p:nvPicPr>
          <p:cNvPr id="7" name="196525_TDI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5813" y="1708150"/>
            <a:ext cx="3581400" cy="250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2263775" y="2571750"/>
            <a:ext cx="5165725" cy="3524250"/>
            <a:chOff x="2544" y="1824"/>
            <a:chExt cx="2064" cy="1680"/>
          </a:xfrm>
        </p:grpSpPr>
        <p:pic>
          <p:nvPicPr>
            <p:cNvPr id="2055" name="Picture 22" descr="BC_glay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44" y="1824"/>
              <a:ext cx="2064" cy="1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56" name="Rectangle 23"/>
            <p:cNvSpPr>
              <a:spLocks noChangeArrowheads="1"/>
            </p:cNvSpPr>
            <p:nvPr/>
          </p:nvSpPr>
          <p:spPr bwMode="auto">
            <a:xfrm>
              <a:off x="2728" y="2008"/>
              <a:ext cx="1601" cy="1228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105000"/>
                </a:lnSpc>
                <a:spcBef>
                  <a:spcPct val="20000"/>
                </a:spcBef>
                <a:buSzPct val="100000"/>
                <a:buFont typeface="Wingdings" pitchFamily="2" charset="2"/>
                <a:buNone/>
              </a:pPr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Strain / Strain Rate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" kern="1200" dirty="0" smtClean="0">
                <a:ea typeface="ＭＳ Ｐ明朝" charset="-128"/>
              </a:rPr>
              <a:t>Mide la deformación longitudinal de la fibra miocárdica en lugar de la velocidad.</a:t>
            </a:r>
          </a:p>
          <a:p>
            <a:pPr eaLnBrk="1" hangingPunct="1">
              <a:defRPr/>
            </a:pPr>
            <a:r>
              <a:rPr lang="es-ES" dirty="0" smtClean="0"/>
              <a:t>Diferencia hipocinesia de acinesia.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2714625" y="2928938"/>
          <a:ext cx="4049713" cy="2605087"/>
        </p:xfrm>
        <a:graphic>
          <a:graphicData uri="http://schemas.openxmlformats.org/presentationml/2006/ole">
            <p:oleObj spid="_x0000_s91138" name="ビットマップ イメージ" r:id="rId5" imgW="7314286" imgH="4791744" progId="PBrush">
              <p:embed/>
            </p:oleObj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85800" y="188913"/>
            <a:ext cx="8206680" cy="801687"/>
          </a:xfrm>
        </p:spPr>
        <p:txBody>
          <a:bodyPr/>
          <a:lstStyle/>
          <a:p>
            <a:pPr eaLnBrk="1" hangingPunct="1">
              <a:defRPr/>
            </a:pPr>
            <a:r>
              <a:rPr lang="es-ES" altLang="ja-JP" b="1" dirty="0" smtClean="0"/>
              <a:t>Arquitectura del </a:t>
            </a:r>
            <a:r>
              <a:rPr lang="es-ES" altLang="ja-JP" b="1" dirty="0" err="1" smtClean="0"/>
              <a:t>Alpha</a:t>
            </a:r>
            <a:r>
              <a:rPr lang="es-ES" altLang="ja-JP" b="1" dirty="0" smtClean="0"/>
              <a:t> 7</a:t>
            </a:r>
            <a:endParaRPr lang="en-US" altLang="ja-JP" b="1" dirty="0" smtClean="0"/>
          </a:p>
        </p:txBody>
      </p:sp>
      <p:pic>
        <p:nvPicPr>
          <p:cNvPr id="7" name="Picture 5" descr="17-1"/>
          <p:cNvPicPr>
            <a:picLocks noChangeAspect="1" noChangeArrowheads="1"/>
          </p:cNvPicPr>
          <p:nvPr/>
        </p:nvPicPr>
        <p:blipFill>
          <a:blip r:embed="rId3" cstate="print">
            <a:lum bright="-6000" contrast="6000"/>
          </a:blip>
          <a:srcRect l="5870" t="5850" r="-500" b="14670"/>
          <a:stretch>
            <a:fillRect/>
          </a:stretch>
        </p:blipFill>
        <p:spPr bwMode="auto">
          <a:xfrm>
            <a:off x="5868144" y="1772816"/>
            <a:ext cx="2808312" cy="3973463"/>
          </a:xfrm>
          <a:prstGeom prst="rect">
            <a:avLst/>
          </a:prstGeom>
          <a:noFill/>
        </p:spPr>
      </p:pic>
      <p:pic>
        <p:nvPicPr>
          <p:cNvPr id="8" name="Picture 9" descr="a7_(with_liver_image_on_the_monitor)"/>
          <p:cNvPicPr>
            <a:picLocks noChangeAspect="1" noChangeArrowheads="1"/>
          </p:cNvPicPr>
          <p:nvPr/>
        </p:nvPicPr>
        <p:blipFill>
          <a:blip r:embed="rId4" cstate="print">
            <a:lum bright="-6000"/>
          </a:blip>
          <a:srcRect l="11963" t="15041" r="4099" b="2405"/>
          <a:stretch>
            <a:fillRect/>
          </a:stretch>
        </p:blipFill>
        <p:spPr bwMode="auto">
          <a:xfrm>
            <a:off x="755576" y="1628800"/>
            <a:ext cx="2854550" cy="4175050"/>
          </a:xfrm>
          <a:prstGeom prst="rect">
            <a:avLst/>
          </a:prstGeom>
          <a:noFill/>
        </p:spPr>
      </p:pic>
      <p:sp>
        <p:nvSpPr>
          <p:cNvPr id="9" name="Right Arrow 8"/>
          <p:cNvSpPr/>
          <p:nvPr/>
        </p:nvSpPr>
        <p:spPr bwMode="auto">
          <a:xfrm>
            <a:off x="3779912" y="2348880"/>
            <a:ext cx="1944216" cy="1152128"/>
          </a:xfrm>
          <a:prstGeom prst="rightArrow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s-ES" altLang="ja-JP" b="1" dirty="0"/>
              <a:t>Recursos de </a:t>
            </a:r>
          </a:p>
          <a:p>
            <a:pPr algn="ctr"/>
            <a:r>
              <a:rPr lang="es-ES" altLang="ja-JP" b="1" dirty="0"/>
              <a:t>Software</a:t>
            </a:r>
          </a:p>
        </p:txBody>
      </p:sp>
      <p:sp>
        <p:nvSpPr>
          <p:cNvPr id="11" name="Right Arrow 10"/>
          <p:cNvSpPr/>
          <p:nvPr/>
        </p:nvSpPr>
        <p:spPr bwMode="auto">
          <a:xfrm>
            <a:off x="3779912" y="3789040"/>
            <a:ext cx="1944216" cy="1152128"/>
          </a:xfrm>
          <a:prstGeom prst="rightArrow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ja-JP" b="1" dirty="0"/>
              <a:t>Hardware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75656" y="5877272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Alpha 7</a:t>
            </a:r>
            <a:endParaRPr lang="en-US" sz="1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516216" y="5877272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Alpha 6</a:t>
            </a:r>
            <a:endParaRPr lang="en-US" sz="1800" b="1" dirty="0"/>
          </a:p>
        </p:txBody>
      </p:sp>
      <p:sp>
        <p:nvSpPr>
          <p:cNvPr id="14" name="Rectangle 13"/>
          <p:cNvSpPr/>
          <p:nvPr/>
        </p:nvSpPr>
        <p:spPr>
          <a:xfrm>
            <a:off x="395536" y="1124744"/>
            <a:ext cx="8748464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9050" algn="l" defTabSz="268288">
              <a:lnSpc>
                <a:spcPct val="125000"/>
              </a:lnSpc>
              <a:spcBef>
                <a:spcPct val="20000"/>
              </a:spcBef>
              <a:buClr>
                <a:srgbClr val="FF7F00"/>
              </a:buClr>
              <a:buSzPct val="85000"/>
            </a:pPr>
            <a:r>
              <a:rPr lang="es-ES" altLang="ja-JP" sz="2000" dirty="0" smtClean="0"/>
              <a:t>Herencia de la Tecnología Digital de Última Generación del </a:t>
            </a:r>
            <a:r>
              <a:rPr lang="es-ES" altLang="ja-JP" sz="2000" dirty="0" err="1" smtClean="0"/>
              <a:t>Alpha</a:t>
            </a:r>
            <a:r>
              <a:rPr lang="es-ES" altLang="ja-JP" sz="2000" dirty="0" smtClean="0"/>
              <a:t> </a:t>
            </a:r>
            <a:r>
              <a:rPr lang="es-ES" altLang="ja-JP" sz="2000" dirty="0" smtClean="0">
                <a:sym typeface="Symbol" pitchFamily="18" charset="2"/>
              </a:rPr>
              <a:t>7</a:t>
            </a:r>
            <a:endParaRPr lang="es-ES" altLang="ja-JP" sz="20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434" name="Rectangle 26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ja-JP" dirty="0" err="1" smtClean="0"/>
              <a:t>eTRACKING</a:t>
            </a:r>
            <a:r>
              <a:rPr lang="en-US" altLang="ja-JP" dirty="0" smtClean="0"/>
              <a:t> </a:t>
            </a:r>
            <a:endParaRPr lang="en-US" altLang="ja-JP" dirty="0"/>
          </a:p>
        </p:txBody>
      </p:sp>
      <p:sp>
        <p:nvSpPr>
          <p:cNvPr id="70659" name="Rectangle 27"/>
          <p:cNvSpPr>
            <a:spLocks noGrp="1" noChangeArrowheads="1"/>
          </p:cNvSpPr>
          <p:nvPr>
            <p:ph idx="1"/>
          </p:nvPr>
        </p:nvSpPr>
        <p:spPr>
          <a:xfrm>
            <a:off x="684213" y="1128713"/>
            <a:ext cx="8077200" cy="4800600"/>
          </a:xfrm>
        </p:spPr>
        <p:txBody>
          <a:bodyPr/>
          <a:lstStyle/>
          <a:p>
            <a:pPr eaLnBrk="1" hangingPunct="1"/>
            <a:r>
              <a:rPr lang="en-US" altLang="ja-JP" sz="2000" smtClean="0"/>
              <a:t>ET: </a:t>
            </a:r>
            <a:r>
              <a:rPr lang="es-ES" sz="2000" smtClean="0"/>
              <a:t>Fácil de obtener los parámetros de rigidez arterial</a:t>
            </a:r>
            <a:endParaRPr lang="en-US" altLang="ja-JP" sz="2000" smtClean="0"/>
          </a:p>
        </p:txBody>
      </p:sp>
      <p:sp>
        <p:nvSpPr>
          <p:cNvPr id="70660" name="Rectangle 28"/>
          <p:cNvSpPr>
            <a:spLocks noChangeArrowheads="1"/>
          </p:cNvSpPr>
          <p:nvPr/>
        </p:nvSpPr>
        <p:spPr bwMode="auto">
          <a:xfrm>
            <a:off x="635000" y="3432175"/>
            <a:ext cx="7897813" cy="1568450"/>
          </a:xfrm>
          <a:prstGeom prst="rect">
            <a:avLst/>
          </a:prstGeom>
          <a:solidFill>
            <a:srgbClr val="333333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05000"/>
              </a:lnSpc>
              <a:spcBef>
                <a:spcPct val="20000"/>
              </a:spcBef>
              <a:buSzPct val="100000"/>
              <a:buFont typeface="Wingdings" pitchFamily="2" charset="2"/>
              <a:buNone/>
            </a:pPr>
            <a:endParaRPr lang="en-US"/>
          </a:p>
        </p:txBody>
      </p:sp>
      <p:sp>
        <p:nvSpPr>
          <p:cNvPr id="70661" name="Rectangle 29"/>
          <p:cNvSpPr>
            <a:spLocks noChangeArrowheads="1"/>
          </p:cNvSpPr>
          <p:nvPr/>
        </p:nvSpPr>
        <p:spPr bwMode="auto">
          <a:xfrm>
            <a:off x="635000" y="1500188"/>
            <a:ext cx="7897813" cy="1514475"/>
          </a:xfrm>
          <a:prstGeom prst="rect">
            <a:avLst/>
          </a:prstGeom>
          <a:solidFill>
            <a:srgbClr val="333333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05000"/>
              </a:lnSpc>
              <a:spcBef>
                <a:spcPct val="20000"/>
              </a:spcBef>
              <a:buSzPct val="100000"/>
              <a:buFont typeface="Wingdings" pitchFamily="2" charset="2"/>
              <a:buNone/>
            </a:pPr>
            <a:endParaRPr lang="en-US"/>
          </a:p>
        </p:txBody>
      </p:sp>
      <p:sp>
        <p:nvSpPr>
          <p:cNvPr id="70662" name="AutoShape 30"/>
          <p:cNvSpPr>
            <a:spLocks noChangeArrowheads="1"/>
          </p:cNvSpPr>
          <p:nvPr/>
        </p:nvSpPr>
        <p:spPr bwMode="auto">
          <a:xfrm>
            <a:off x="2428875" y="3000375"/>
            <a:ext cx="1751013" cy="431800"/>
          </a:xfrm>
          <a:prstGeom prst="flowChartMerge">
            <a:avLst/>
          </a:prstGeom>
          <a:gradFill rotWithShape="1">
            <a:gsLst>
              <a:gs pos="0">
                <a:srgbClr val="FFFFFF"/>
              </a:gs>
              <a:gs pos="100000">
                <a:srgbClr val="0000FF">
                  <a:alpha val="29999"/>
                </a:srgb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05000"/>
              </a:lnSpc>
              <a:spcBef>
                <a:spcPct val="20000"/>
              </a:spcBef>
              <a:buSzPct val="100000"/>
              <a:buFont typeface="Wingdings" pitchFamily="2" charset="2"/>
              <a:buNone/>
            </a:pPr>
            <a:endParaRPr lang="en-US"/>
          </a:p>
        </p:txBody>
      </p:sp>
      <p:sp>
        <p:nvSpPr>
          <p:cNvPr id="70663" name="Rectangle 31"/>
          <p:cNvSpPr>
            <a:spLocks noChangeArrowheads="1"/>
          </p:cNvSpPr>
          <p:nvPr/>
        </p:nvSpPr>
        <p:spPr bwMode="auto">
          <a:xfrm>
            <a:off x="3730625" y="1706563"/>
            <a:ext cx="4802188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bIns="0"/>
          <a:lstStyle/>
          <a:p>
            <a:pPr marL="174625" indent="-174625">
              <a:spcBef>
                <a:spcPct val="20000"/>
              </a:spcBef>
              <a:buClr>
                <a:srgbClr val="FF7F00"/>
              </a:buClr>
              <a:buSzPct val="85000"/>
              <a:buFont typeface="Wingdings" pitchFamily="2" charset="2"/>
              <a:buChar char="l"/>
            </a:pPr>
            <a:r>
              <a:rPr lang="es-ES" altLang="ja-JP" sz="1600"/>
              <a:t>Con una sonda linear convencional</a:t>
            </a:r>
            <a:r>
              <a:rPr lang="es-ES" sz="1600"/>
              <a:t>, todo lo que tienes que hacer es escanear la arteria carótida interna. </a:t>
            </a:r>
            <a:br>
              <a:rPr lang="es-ES" sz="1600"/>
            </a:br>
            <a:endParaRPr lang="en-US" altLang="ja-JP" sz="1600"/>
          </a:p>
        </p:txBody>
      </p:sp>
      <p:sp>
        <p:nvSpPr>
          <p:cNvPr id="70664" name="Rectangle 33"/>
          <p:cNvSpPr>
            <a:spLocks noChangeArrowheads="1"/>
          </p:cNvSpPr>
          <p:nvPr/>
        </p:nvSpPr>
        <p:spPr bwMode="auto">
          <a:xfrm>
            <a:off x="3730625" y="3571875"/>
            <a:ext cx="4802188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bIns="0"/>
          <a:lstStyle/>
          <a:p>
            <a:pPr marL="174625" indent="-174625">
              <a:spcBef>
                <a:spcPct val="20000"/>
              </a:spcBef>
              <a:buClr>
                <a:srgbClr val="FF7F00"/>
              </a:buClr>
              <a:buSzPct val="85000"/>
              <a:buFont typeface="Wingdings" pitchFamily="2" charset="2"/>
              <a:buChar char="l"/>
            </a:pPr>
            <a:r>
              <a:rPr lang="es-ES" sz="1600"/>
              <a:t>Visualice la arteria carótida interna en el modo B. </a:t>
            </a:r>
            <a:endParaRPr lang="es-ES" altLang="ja-JP" sz="1600"/>
          </a:p>
          <a:p>
            <a:pPr marL="174625" indent="-174625">
              <a:spcBef>
                <a:spcPct val="20000"/>
              </a:spcBef>
              <a:buClr>
                <a:srgbClr val="FF7F00"/>
              </a:buClr>
              <a:buSzPct val="85000"/>
              <a:buFont typeface="Wingdings" pitchFamily="2" charset="2"/>
              <a:buChar char="l"/>
            </a:pPr>
            <a:r>
              <a:rPr lang="es-ES" altLang="ja-JP" sz="1600"/>
              <a:t>Todos los datos de diámetro de lo vaso para </a:t>
            </a:r>
            <a:r>
              <a:rPr lang="es-ES" sz="1600"/>
              <a:t>evaluación de la su rigidez, son adquiridos digitalmente en tiempo real.</a:t>
            </a:r>
            <a:br>
              <a:rPr lang="es-ES" sz="1600"/>
            </a:br>
            <a:r>
              <a:rPr lang="en-US" altLang="ja-JP" sz="1600"/>
              <a:t> </a:t>
            </a:r>
          </a:p>
        </p:txBody>
      </p:sp>
      <p:pic>
        <p:nvPicPr>
          <p:cNvPr id="70665" name="Picture 34" descr="etra_resoul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213" y="5241925"/>
            <a:ext cx="2001837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6" name="Text Box 35"/>
          <p:cNvSpPr txBox="1">
            <a:spLocks noChangeArrowheads="1"/>
          </p:cNvSpPr>
          <p:nvPr/>
        </p:nvSpPr>
        <p:spPr bwMode="auto">
          <a:xfrm>
            <a:off x="4321175" y="3014663"/>
            <a:ext cx="27511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altLang="ja-JP" b="1">
                <a:solidFill>
                  <a:srgbClr val="FF9900"/>
                </a:solidFill>
                <a:latin typeface="Verdana" pitchFamily="34" charset="0"/>
              </a:rPr>
              <a:t>Con un escaneo</a:t>
            </a:r>
          </a:p>
        </p:txBody>
      </p:sp>
      <p:sp>
        <p:nvSpPr>
          <p:cNvPr id="98317" name="Text Box 36"/>
          <p:cNvSpPr txBox="1">
            <a:spLocks noChangeArrowheads="1"/>
          </p:cNvSpPr>
          <p:nvPr/>
        </p:nvSpPr>
        <p:spPr bwMode="auto">
          <a:xfrm>
            <a:off x="4330700" y="5013325"/>
            <a:ext cx="29559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s-ES" b="1" dirty="0">
                <a:solidFill>
                  <a:srgbClr val="FF9900"/>
                </a:solidFill>
                <a:latin typeface="+mn-lt"/>
                <a:ea typeface="ＭＳ Ｐゴシック" pitchFamily="34" charset="-128"/>
              </a:rPr>
              <a:t>Espere 10 segundos</a:t>
            </a:r>
            <a:endParaRPr lang="es-ES" altLang="ja-JP" b="1" dirty="0">
              <a:solidFill>
                <a:srgbClr val="FF9900"/>
              </a:solidFill>
              <a:latin typeface="+mn-lt"/>
              <a:ea typeface="ＭＳ Ｐゴシック" pitchFamily="34" charset="-128"/>
            </a:endParaRPr>
          </a:p>
        </p:txBody>
      </p:sp>
      <p:sp>
        <p:nvSpPr>
          <p:cNvPr id="70668" name="Rectangle 37"/>
          <p:cNvSpPr>
            <a:spLocks noChangeArrowheads="1"/>
          </p:cNvSpPr>
          <p:nvPr/>
        </p:nvSpPr>
        <p:spPr bwMode="auto">
          <a:xfrm>
            <a:off x="3802063" y="5602288"/>
            <a:ext cx="4802187" cy="98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bIns="0"/>
          <a:lstStyle/>
          <a:p>
            <a:pPr marL="174625" indent="-174625">
              <a:spcBef>
                <a:spcPct val="20000"/>
              </a:spcBef>
              <a:buClr>
                <a:srgbClr val="FF7F00"/>
              </a:buClr>
              <a:buSzPct val="85000"/>
              <a:buFont typeface="Wingdings" pitchFamily="2" charset="2"/>
              <a:buChar char="l"/>
            </a:pPr>
            <a:r>
              <a:rPr lang="es-ES" sz="1600"/>
              <a:t>Usted obtendrá muchos parámetros de rigidez de los vasos que son necesarios para la evaluación de aterosclerosis temprana de una vez. </a:t>
            </a:r>
            <a:br>
              <a:rPr lang="es-ES" sz="1600"/>
            </a:br>
            <a:endParaRPr lang="en-US" altLang="ja-JP" sz="1600"/>
          </a:p>
        </p:txBody>
      </p:sp>
      <p:pic>
        <p:nvPicPr>
          <p:cNvPr id="70669" name="Picture 38" descr="eTRACKING_a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b="11143"/>
          <a:stretch>
            <a:fillRect/>
          </a:stretch>
        </p:blipFill>
        <p:spPr bwMode="auto">
          <a:xfrm>
            <a:off x="971550" y="1571625"/>
            <a:ext cx="2165350" cy="144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5447" name="A7v2_ET.asf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550" y="3568700"/>
            <a:ext cx="171450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71" name="AutoShape 40"/>
          <p:cNvSpPr>
            <a:spLocks noChangeArrowheads="1"/>
          </p:cNvSpPr>
          <p:nvPr/>
        </p:nvSpPr>
        <p:spPr bwMode="auto">
          <a:xfrm>
            <a:off x="2484438" y="5013325"/>
            <a:ext cx="1751012" cy="431800"/>
          </a:xfrm>
          <a:prstGeom prst="flowChartMerge">
            <a:avLst/>
          </a:prstGeom>
          <a:gradFill rotWithShape="1">
            <a:gsLst>
              <a:gs pos="0">
                <a:srgbClr val="FFFFFF"/>
              </a:gs>
              <a:gs pos="100000">
                <a:srgbClr val="0000FF">
                  <a:alpha val="29999"/>
                </a:srgb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05000"/>
              </a:lnSpc>
              <a:spcBef>
                <a:spcPct val="20000"/>
              </a:spcBef>
              <a:buSzPct val="100000"/>
              <a:buFont typeface="Wingdings" pitchFamily="2" charset="2"/>
              <a:buNone/>
            </a:pPr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16" fill="hold"/>
                                        <p:tgtEl>
                                          <p:spTgt spid="7854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854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854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5447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85447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4487863" y="3228975"/>
            <a:ext cx="4457700" cy="3171825"/>
            <a:chOff x="2544" y="1824"/>
            <a:chExt cx="2064" cy="1680"/>
          </a:xfrm>
        </p:grpSpPr>
        <p:pic>
          <p:nvPicPr>
            <p:cNvPr id="71693" name="Picture 7" descr="BC_glay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44" y="1824"/>
              <a:ext cx="2064" cy="1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694" name="Rectangle 8"/>
            <p:cNvSpPr>
              <a:spLocks noChangeArrowheads="1"/>
            </p:cNvSpPr>
            <p:nvPr/>
          </p:nvSpPr>
          <p:spPr bwMode="auto">
            <a:xfrm>
              <a:off x="2728" y="2008"/>
              <a:ext cx="1601" cy="1228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105000"/>
                </a:lnSpc>
                <a:spcBef>
                  <a:spcPct val="20000"/>
                </a:spcBef>
                <a:buSzPct val="100000"/>
                <a:buFont typeface="Wingdings" pitchFamily="2" charset="2"/>
                <a:buNone/>
              </a:pPr>
              <a:endParaRPr lang="en-US"/>
            </a:p>
          </p:txBody>
        </p:sp>
      </p:grpSp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801688" y="3421063"/>
            <a:ext cx="4198937" cy="2794000"/>
            <a:chOff x="2544" y="1824"/>
            <a:chExt cx="2064" cy="1680"/>
          </a:xfrm>
        </p:grpSpPr>
        <p:pic>
          <p:nvPicPr>
            <p:cNvPr id="71691" name="Picture 7" descr="BC_glay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44" y="1824"/>
              <a:ext cx="2064" cy="1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692" name="Rectangle 8"/>
            <p:cNvSpPr>
              <a:spLocks noChangeArrowheads="1"/>
            </p:cNvSpPr>
            <p:nvPr/>
          </p:nvSpPr>
          <p:spPr bwMode="auto">
            <a:xfrm>
              <a:off x="2728" y="2008"/>
              <a:ext cx="1601" cy="1228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105000"/>
                </a:lnSpc>
                <a:spcBef>
                  <a:spcPct val="20000"/>
                </a:spcBef>
                <a:buSzPct val="100000"/>
                <a:buFont typeface="Wingdings" pitchFamily="2" charset="2"/>
                <a:buNone/>
              </a:pPr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WI – Wave Intensity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5400"/>
            <a:ext cx="8259763" cy="4800600"/>
          </a:xfrm>
        </p:spPr>
        <p:txBody>
          <a:bodyPr/>
          <a:lstStyle/>
          <a:p>
            <a:pPr eaLnBrk="1" hangingPunct="1">
              <a:defRPr/>
            </a:pPr>
            <a:r>
              <a:rPr lang="es-ES" kern="1200" dirty="0" smtClean="0">
                <a:ea typeface="ＭＳ Ｐ明朝" charset="-128"/>
              </a:rPr>
              <a:t>WI es un nuevo índice de hemodinámica que permite evaluar la interacción del corazón con el sistema arterial. </a:t>
            </a:r>
            <a:endParaRPr lang="en-US" altLang="ja-JP" dirty="0" smtClean="0"/>
          </a:p>
          <a:p>
            <a:pPr eaLnBrk="1" hangingPunct="1">
              <a:defRPr/>
            </a:pPr>
            <a:r>
              <a:rPr lang="es-ES" kern="1200" dirty="0" smtClean="0">
                <a:ea typeface="ＭＳ Ｐ明朝" charset="-128"/>
              </a:rPr>
              <a:t>WI tiene la posibilidad de evaluar el funcionamiento global del corazón y del sistema arterial. </a:t>
            </a:r>
            <a:endParaRPr lang="en-US" altLang="ja-JP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en-US" altLang="ja-JP" dirty="0" smtClean="0"/>
          </a:p>
          <a:p>
            <a:pPr eaLnBrk="1" hangingPunct="1">
              <a:defRPr/>
            </a:pPr>
            <a:endParaRPr lang="en-US" dirty="0"/>
          </a:p>
        </p:txBody>
      </p:sp>
      <p:pic>
        <p:nvPicPr>
          <p:cNvPr id="7168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84738" y="3592513"/>
            <a:ext cx="3473450" cy="226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7" name="Picture 5"/>
          <p:cNvPicPr>
            <a:picLocks noChangeAspect="1" noChangeArrowheads="1"/>
          </p:cNvPicPr>
          <p:nvPr/>
        </p:nvPicPr>
        <p:blipFill>
          <a:blip r:embed="rId5" cstate="print"/>
          <a:srcRect r="12460"/>
          <a:stretch>
            <a:fillRect/>
          </a:stretch>
        </p:blipFill>
        <p:spPr bwMode="auto">
          <a:xfrm>
            <a:off x="1168400" y="3727450"/>
            <a:ext cx="3233738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Espaço Reservado para Conteúdo 2"/>
          <p:cNvSpPr txBox="1">
            <a:spLocks/>
          </p:cNvSpPr>
          <p:nvPr/>
        </p:nvSpPr>
        <p:spPr>
          <a:xfrm>
            <a:off x="5786438" y="6000750"/>
            <a:ext cx="1866900" cy="352425"/>
          </a:xfrm>
          <a:prstGeom prst="rect">
            <a:avLst/>
          </a:prstGeom>
        </p:spPr>
        <p:txBody>
          <a:bodyPr/>
          <a:lstStyle/>
          <a:p>
            <a:pPr marL="6350" indent="7938" eaLnBrk="0" hangingPunct="0">
              <a:spcBef>
                <a:spcPct val="20000"/>
              </a:spcBef>
              <a:buClr>
                <a:srgbClr val="FF7F00"/>
              </a:buClr>
              <a:buSzPct val="85000"/>
              <a:buFont typeface="Wingdings" pitchFamily="2" charset="2"/>
              <a:buNone/>
              <a:defRPr/>
            </a:pPr>
            <a:r>
              <a:rPr lang="es-ES" sz="2000" kern="0" dirty="0">
                <a:latin typeface="Lucida Sans" pitchFamily="34" charset="0"/>
                <a:ea typeface="+mn-ea"/>
                <a:cs typeface="Arial" pitchFamily="34" charset="0"/>
              </a:rPr>
              <a:t>Análisis WI</a:t>
            </a:r>
            <a:endParaRPr lang="pt-BR" sz="2000" kern="0" dirty="0"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571750" y="3367088"/>
            <a:ext cx="4000500" cy="3171825"/>
            <a:chOff x="2544" y="1824"/>
            <a:chExt cx="2064" cy="1680"/>
          </a:xfrm>
        </p:grpSpPr>
        <p:pic>
          <p:nvPicPr>
            <p:cNvPr id="72713" name="Picture 7" descr="BC_glay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44" y="1824"/>
              <a:ext cx="2064" cy="1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714" name="Rectangle 8"/>
            <p:cNvSpPr>
              <a:spLocks noChangeArrowheads="1"/>
            </p:cNvSpPr>
            <p:nvPr/>
          </p:nvSpPr>
          <p:spPr bwMode="auto">
            <a:xfrm>
              <a:off x="2728" y="2008"/>
              <a:ext cx="1601" cy="1228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105000"/>
                </a:lnSpc>
                <a:spcBef>
                  <a:spcPct val="20000"/>
                </a:spcBef>
                <a:buSzPct val="100000"/>
                <a:buFont typeface="Wingdings" pitchFamily="2" charset="2"/>
                <a:buNone/>
              </a:pPr>
              <a:endParaRPr lang="en-US"/>
            </a:p>
          </p:txBody>
        </p:sp>
      </p:grp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685800" y="188913"/>
            <a:ext cx="6838528" cy="801687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FMD (Flow Mediated Dilatation)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Espaço Reservado para Conteúdo 2"/>
          <p:cNvSpPr txBox="1">
            <a:spLocks/>
          </p:cNvSpPr>
          <p:nvPr/>
        </p:nvSpPr>
        <p:spPr>
          <a:xfrm>
            <a:off x="3643313" y="6072188"/>
            <a:ext cx="1866900" cy="352425"/>
          </a:xfrm>
          <a:prstGeom prst="rect">
            <a:avLst/>
          </a:prstGeom>
        </p:spPr>
        <p:txBody>
          <a:bodyPr/>
          <a:lstStyle/>
          <a:p>
            <a:pPr marL="6350" indent="7938" eaLnBrk="0" hangingPunct="0">
              <a:spcBef>
                <a:spcPct val="20000"/>
              </a:spcBef>
              <a:buClr>
                <a:srgbClr val="FF7F00"/>
              </a:buClr>
              <a:buSzPct val="85000"/>
              <a:buFont typeface="Wingdings" pitchFamily="2" charset="2"/>
              <a:buNone/>
              <a:defRPr/>
            </a:pPr>
            <a:r>
              <a:rPr lang="es-ES" sz="2000" kern="0" dirty="0">
                <a:latin typeface="Lucida Sans" pitchFamily="34" charset="0"/>
                <a:ea typeface="+mn-ea"/>
                <a:cs typeface="Arial" pitchFamily="34" charset="0"/>
              </a:rPr>
              <a:t>Análisis FMD</a:t>
            </a:r>
            <a:endParaRPr lang="pt-BR" sz="2000" kern="0" dirty="0"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72710" name="Picture 21" descr="CV_5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38" y="3714750"/>
            <a:ext cx="3125787" cy="234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11" name="Rectangle 27"/>
          <p:cNvSpPr txBox="1">
            <a:spLocks noChangeArrowheads="1"/>
          </p:cNvSpPr>
          <p:nvPr/>
        </p:nvSpPr>
        <p:spPr bwMode="white">
          <a:xfrm>
            <a:off x="684213" y="1128713"/>
            <a:ext cx="8077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rgbClr val="FF7F00"/>
              </a:buClr>
              <a:buSzPct val="85000"/>
              <a:buFont typeface="Wingdings" pitchFamily="2" charset="2"/>
              <a:buChar char="l"/>
            </a:pPr>
            <a:r>
              <a:rPr lang="es-ES" sz="2400" dirty="0">
                <a:ea typeface="ＭＳ Ｐ明朝" pitchFamily="18" charset="-128"/>
                <a:cs typeface="Lucida Sans Unicode" pitchFamily="34" charset="0"/>
              </a:rPr>
              <a:t>FMD es conocido como un medio eficaz para evaluar la función endotelial de un vaso sanguíneo de forma non invasiva.</a:t>
            </a:r>
          </a:p>
          <a:p>
            <a:pPr marL="342900" indent="-342900" algn="l">
              <a:spcBef>
                <a:spcPct val="20000"/>
              </a:spcBef>
              <a:buClr>
                <a:srgbClr val="FF7F00"/>
              </a:buClr>
              <a:buSzPct val="85000"/>
              <a:buFont typeface="Wingdings" pitchFamily="2" charset="2"/>
              <a:buChar char="l"/>
            </a:pPr>
            <a:r>
              <a:rPr lang="es-ES" sz="2400" dirty="0">
                <a:ea typeface="ＭＳ Ｐ明朝" pitchFamily="18" charset="-128"/>
                <a:cs typeface="Lucida Sans Unicode" pitchFamily="34" charset="0"/>
              </a:rPr>
              <a:t>Contribución significativa a la detección precoz de la aterosclerosis.</a:t>
            </a:r>
          </a:p>
          <a:p>
            <a:pPr marL="342900" indent="-342900">
              <a:spcBef>
                <a:spcPct val="20000"/>
              </a:spcBef>
              <a:buClr>
                <a:srgbClr val="FF7F00"/>
              </a:buClr>
              <a:buSzPct val="85000"/>
              <a:buFont typeface="Wingdings" pitchFamily="2" charset="2"/>
              <a:buChar char="l"/>
            </a:pPr>
            <a:endParaRPr lang="pt-BR" sz="2000" dirty="0">
              <a:latin typeface="Lucida Sans" pitchFamily="34" charset="0"/>
              <a:ea typeface="ＭＳ Ｐ明朝" pitchFamily="18" charset="-128"/>
              <a:cs typeface="Lucida Sans Unicode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ct val="30000"/>
              </a:spcBef>
              <a:buClrTx/>
              <a:buSzTx/>
              <a:buFont typeface="Wingdings" pitchFamily="2" charset="2"/>
              <a:buNone/>
            </a:pPr>
            <a:r>
              <a:rPr lang="es-ES" altLang="ja-JP" dirty="0" smtClean="0"/>
              <a:t>KI: Imagen </a:t>
            </a:r>
            <a:r>
              <a:rPr lang="es-ES" altLang="ja-JP" dirty="0" err="1" smtClean="0"/>
              <a:t>Kinética</a:t>
            </a:r>
            <a:endParaRPr lang="es-ES" altLang="ja-JP" dirty="0" smtClean="0"/>
          </a:p>
          <a:p>
            <a:pPr marL="0" indent="0">
              <a:spcBef>
                <a:spcPct val="30000"/>
              </a:spcBef>
              <a:buClrTx/>
              <a:buSzTx/>
              <a:buFont typeface="Wingdings" pitchFamily="2" charset="2"/>
              <a:buNone/>
            </a:pPr>
            <a:r>
              <a:rPr lang="es-ES" altLang="ja-JP" dirty="0" smtClean="0"/>
              <a:t>A-SMA: Análisis cuantitativa y regional del movimiento del Miocardio en Tiempo Real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85763" y="2328863"/>
            <a:ext cx="4400550" cy="3243262"/>
            <a:chOff x="2544" y="1824"/>
            <a:chExt cx="2064" cy="1680"/>
          </a:xfrm>
        </p:grpSpPr>
        <p:pic>
          <p:nvPicPr>
            <p:cNvPr id="73746" name="Picture 7" descr="BC_glay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44" y="1824"/>
              <a:ext cx="2064" cy="1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3747" name="Rectangle 8"/>
            <p:cNvSpPr>
              <a:spLocks noChangeArrowheads="1"/>
            </p:cNvSpPr>
            <p:nvPr/>
          </p:nvSpPr>
          <p:spPr bwMode="auto">
            <a:xfrm>
              <a:off x="2728" y="2008"/>
              <a:ext cx="1601" cy="1228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105000"/>
                </a:lnSpc>
                <a:spcBef>
                  <a:spcPct val="20000"/>
                </a:spcBef>
                <a:buSzPct val="100000"/>
                <a:buFont typeface="Wingdings" pitchFamily="2" charset="2"/>
                <a:buNone/>
              </a:pPr>
              <a:endParaRPr lang="en-US"/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5686425" y="2366491"/>
            <a:ext cx="3743325" cy="3006725"/>
            <a:chOff x="2544" y="1824"/>
            <a:chExt cx="2064" cy="1680"/>
          </a:xfrm>
        </p:grpSpPr>
        <p:pic>
          <p:nvPicPr>
            <p:cNvPr id="73744" name="Picture 7" descr="BC_glay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44" y="1824"/>
              <a:ext cx="2064" cy="1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3745" name="Rectangle 8"/>
            <p:cNvSpPr>
              <a:spLocks noChangeArrowheads="1"/>
            </p:cNvSpPr>
            <p:nvPr/>
          </p:nvSpPr>
          <p:spPr bwMode="auto">
            <a:xfrm>
              <a:off x="2728" y="2008"/>
              <a:ext cx="1601" cy="1228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105000"/>
                </a:lnSpc>
                <a:spcBef>
                  <a:spcPct val="20000"/>
                </a:spcBef>
                <a:buSzPct val="100000"/>
                <a:buFont typeface="Wingdings" pitchFamily="2" charset="2"/>
                <a:buNone/>
              </a:pPr>
              <a:endParaRPr lang="en-US"/>
            </a:p>
          </p:txBody>
        </p:sp>
      </p:grpSp>
      <p:pic>
        <p:nvPicPr>
          <p:cNvPr id="8" name="A7v2A-SMA Hist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88" y="2722091"/>
            <a:ext cx="2838450" cy="214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3" name="Picture 7" descr="11111_20080623__000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5813" y="2709863"/>
            <a:ext cx="3405187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2595563" y="3500438"/>
            <a:ext cx="4548187" cy="3357562"/>
            <a:chOff x="2544" y="1824"/>
            <a:chExt cx="2064" cy="1680"/>
          </a:xfrm>
        </p:grpSpPr>
        <p:pic>
          <p:nvPicPr>
            <p:cNvPr id="73742" name="Picture 7" descr="BC_glay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44" y="1824"/>
              <a:ext cx="2064" cy="1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3743" name="Rectangle 8"/>
            <p:cNvSpPr>
              <a:spLocks noChangeArrowheads="1"/>
            </p:cNvSpPr>
            <p:nvPr/>
          </p:nvSpPr>
          <p:spPr bwMode="auto">
            <a:xfrm>
              <a:off x="2728" y="2008"/>
              <a:ext cx="1601" cy="1228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105000"/>
                </a:lnSpc>
                <a:spcBef>
                  <a:spcPct val="20000"/>
                </a:spcBef>
                <a:buSzPct val="100000"/>
                <a:buFont typeface="Wingdings" pitchFamily="2" charset="2"/>
                <a:buNone/>
              </a:pPr>
              <a:endParaRPr lang="en-US"/>
            </a:p>
          </p:txBody>
        </p:sp>
      </p:grpSp>
      <p:sp>
        <p:nvSpPr>
          <p:cNvPr id="73735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mtClean="0">
                <a:effectLst/>
              </a:rPr>
              <a:t>KI/A-SMA</a:t>
            </a:r>
            <a:endParaRPr lang="ja-JP" altLang="en-US" smtClean="0">
              <a:effectLst/>
            </a:endParaRPr>
          </a:p>
        </p:txBody>
      </p:sp>
      <p:pic>
        <p:nvPicPr>
          <p:cNvPr id="73737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52750" y="3857625"/>
            <a:ext cx="3571875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8" name="Rectangle 23"/>
          <p:cNvSpPr>
            <a:spLocks noChangeArrowheads="1"/>
          </p:cNvSpPr>
          <p:nvPr/>
        </p:nvSpPr>
        <p:spPr bwMode="auto">
          <a:xfrm>
            <a:off x="3900488" y="6438900"/>
            <a:ext cx="1766887" cy="2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ja-JP" sz="1200"/>
              <a:t>A-SMA</a:t>
            </a:r>
          </a:p>
        </p:txBody>
      </p:sp>
      <p:sp>
        <p:nvSpPr>
          <p:cNvPr id="73739" name="Rectangle 23"/>
          <p:cNvSpPr>
            <a:spLocks noChangeArrowheads="1"/>
          </p:cNvSpPr>
          <p:nvPr/>
        </p:nvSpPr>
        <p:spPr bwMode="auto">
          <a:xfrm>
            <a:off x="6654800" y="5019204"/>
            <a:ext cx="1766888" cy="20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ja-JP" sz="1200"/>
              <a:t>A-SMA</a:t>
            </a:r>
          </a:p>
        </p:txBody>
      </p:sp>
      <p:sp>
        <p:nvSpPr>
          <p:cNvPr id="73740" name="Rectangle 23"/>
          <p:cNvSpPr>
            <a:spLocks noChangeArrowheads="1"/>
          </p:cNvSpPr>
          <p:nvPr/>
        </p:nvSpPr>
        <p:spPr bwMode="auto">
          <a:xfrm>
            <a:off x="1209675" y="5153025"/>
            <a:ext cx="1766888" cy="2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ja-JP" sz="1200"/>
              <a:t>KI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1143000" y="2528888"/>
            <a:ext cx="4292600" cy="3398837"/>
            <a:chOff x="2810287" y="2528846"/>
            <a:chExt cx="5047861" cy="4114864"/>
          </a:xfrm>
        </p:grpSpPr>
        <p:pic>
          <p:nvPicPr>
            <p:cNvPr id="3083" name="Picture 7" descr="BC_glay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10287" y="2528846"/>
              <a:ext cx="5047861" cy="4114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84" name="Rectangle 8"/>
            <p:cNvSpPr>
              <a:spLocks noChangeArrowheads="1"/>
            </p:cNvSpPr>
            <p:nvPr/>
          </p:nvSpPr>
          <p:spPr bwMode="auto">
            <a:xfrm>
              <a:off x="3260290" y="2979522"/>
              <a:ext cx="3915516" cy="300777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105000"/>
                </a:lnSpc>
                <a:spcBef>
                  <a:spcPct val="20000"/>
                </a:spcBef>
                <a:buSzPct val="100000"/>
                <a:buFont typeface="Wingdings" pitchFamily="2" charset="2"/>
                <a:buNone/>
              </a:pPr>
              <a:endParaRPr lang="en-US"/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4714875" y="3143250"/>
            <a:ext cx="3898900" cy="3286125"/>
            <a:chOff x="2810287" y="2499991"/>
            <a:chExt cx="5047861" cy="4114864"/>
          </a:xfrm>
        </p:grpSpPr>
        <p:pic>
          <p:nvPicPr>
            <p:cNvPr id="3081" name="Picture 7" descr="BC_glay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10287" y="2499991"/>
              <a:ext cx="5047861" cy="4114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82" name="Rectangle 8"/>
            <p:cNvSpPr>
              <a:spLocks noChangeArrowheads="1"/>
            </p:cNvSpPr>
            <p:nvPr/>
          </p:nvSpPr>
          <p:spPr bwMode="auto">
            <a:xfrm>
              <a:off x="3260290" y="2979522"/>
              <a:ext cx="3915516" cy="300777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105000"/>
                </a:lnSpc>
                <a:spcBef>
                  <a:spcPct val="20000"/>
                </a:spcBef>
                <a:buSzPct val="100000"/>
                <a:buFont typeface="Wingdings" pitchFamily="2" charset="2"/>
                <a:buNone/>
              </a:pPr>
              <a:endParaRPr lang="en-US"/>
            </a:p>
          </p:txBody>
        </p:sp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Eco Stress</a:t>
            </a:r>
            <a:endParaRPr lang="en-US" dirty="0"/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>
            <p:ph idx="1"/>
          </p:nvPr>
        </p:nvGraphicFramePr>
        <p:xfrm>
          <a:off x="5072063" y="3500438"/>
          <a:ext cx="3000375" cy="2427287"/>
        </p:xfrm>
        <a:graphic>
          <a:graphicData uri="http://schemas.openxmlformats.org/presentationml/2006/ole">
            <p:oleObj spid="_x0000_s92162" name="Photo Editor ｲﾒｰｼﾞ" r:id="rId5" imgW="5904762" imgH="4563112" progId="">
              <p:embed/>
            </p:oleObj>
          </a:graphicData>
        </a:graphic>
      </p:graphicFrame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1565275" y="2928938"/>
          <a:ext cx="3298825" cy="2457450"/>
        </p:xfrm>
        <a:graphic>
          <a:graphicData uri="http://schemas.openxmlformats.org/presentationml/2006/ole">
            <p:oleObj spid="_x0000_s92163" name="Photo Editor ｲﾒｰｼﾞ" r:id="rId6" imgW="5942857" imgH="4172532" progId="">
              <p:embed/>
            </p:oleObj>
          </a:graphicData>
        </a:graphic>
      </p:graphicFrame>
      <p:sp>
        <p:nvSpPr>
          <p:cNvPr id="9" name="Content Placeholder 2"/>
          <p:cNvSpPr txBox="1">
            <a:spLocks/>
          </p:cNvSpPr>
          <p:nvPr/>
        </p:nvSpPr>
        <p:spPr bwMode="white">
          <a:xfrm>
            <a:off x="685800" y="1295400"/>
            <a:ext cx="8077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rgbClr val="FF7F00"/>
              </a:buClr>
              <a:buSzPct val="85000"/>
              <a:buFont typeface="Wingdings" pitchFamily="2" charset="2"/>
              <a:buChar char="l"/>
              <a:defRPr/>
            </a:pPr>
            <a:r>
              <a:rPr lang="es-ES" sz="2400" dirty="0">
                <a:ea typeface="ＭＳ Ｐゴシック" pitchFamily="34" charset="-128"/>
              </a:rPr>
              <a:t>El sistema ofrece una buena flexibilidad, como permitir la instalación de los protocolos de lo usuario.</a:t>
            </a:r>
            <a:br>
              <a:rPr lang="es-ES" sz="2400" dirty="0">
                <a:ea typeface="ＭＳ Ｐゴシック" pitchFamily="34" charset="-128"/>
              </a:rPr>
            </a:br>
            <a:endParaRPr lang="en-US" sz="2400" kern="0" dirty="0">
              <a:ea typeface="+mn-ea"/>
              <a:cs typeface="Lucida Sans Unicode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Rot="1" noChangeArrowheads="1"/>
          </p:cNvSpPr>
          <p:nvPr/>
        </p:nvSpPr>
        <p:spPr bwMode="black">
          <a:xfrm>
            <a:off x="685800" y="188913"/>
            <a:ext cx="5791200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/>
            <a:endParaRPr lang="en-US" altLang="ja-JP" sz="3200" b="1">
              <a:latin typeface="Arial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297113" y="1539875"/>
            <a:ext cx="2952750" cy="1968500"/>
            <a:chOff x="2042" y="1889"/>
            <a:chExt cx="1860" cy="1240"/>
          </a:xfrm>
        </p:grpSpPr>
        <p:sp>
          <p:nvSpPr>
            <p:cNvPr id="131076" name="Rectangle 4"/>
            <p:cNvSpPr>
              <a:spLocks noChangeArrowheads="1"/>
            </p:cNvSpPr>
            <p:nvPr/>
          </p:nvSpPr>
          <p:spPr bwMode="auto">
            <a:xfrm>
              <a:off x="2042" y="1889"/>
              <a:ext cx="1860" cy="1240"/>
            </a:xfrm>
            <a:prstGeom prst="rect">
              <a:avLst/>
            </a:prstGeom>
            <a:gradFill rotWithShape="1">
              <a:gsLst>
                <a:gs pos="0">
                  <a:schemeClr val="bg2">
                    <a:alpha val="75000"/>
                  </a:schemeClr>
                </a:gs>
                <a:gs pos="50000">
                  <a:schemeClr val="bg2">
                    <a:gamma/>
                    <a:shade val="46275"/>
                    <a:invGamma/>
                    <a:alpha val="25000"/>
                  </a:schemeClr>
                </a:gs>
                <a:gs pos="100000">
                  <a:schemeClr val="bg2">
                    <a:alpha val="75000"/>
                  </a:schemeClr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72000" tIns="72000" rIns="72000" bIns="72000" anchor="ctr"/>
            <a:lstStyle/>
            <a:p>
              <a:pPr>
                <a:defRPr/>
              </a:pPr>
              <a:endParaRPr lang="pt-BR">
                <a:latin typeface="Verdana" pitchFamily="34" charset="0"/>
                <a:ea typeface="ＭＳ Ｐゴシック" pitchFamily="50" charset="-128"/>
              </a:endParaRPr>
            </a:p>
          </p:txBody>
        </p:sp>
        <p:sp>
          <p:nvSpPr>
            <p:cNvPr id="83991" name="Rectangle 5"/>
            <p:cNvSpPr>
              <a:spLocks noChangeArrowheads="1"/>
            </p:cNvSpPr>
            <p:nvPr/>
          </p:nvSpPr>
          <p:spPr bwMode="auto">
            <a:xfrm>
              <a:off x="2099" y="1942"/>
              <a:ext cx="1746" cy="113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72000" tIns="72000" rIns="72000" bIns="72000" anchor="ctr"/>
            <a:lstStyle/>
            <a:p>
              <a:endParaRPr lang="pt-BR"/>
            </a:p>
          </p:txBody>
        </p:sp>
      </p:grpSp>
      <p:pic>
        <p:nvPicPr>
          <p:cNvPr id="83972" name="Picture 6" descr="12-1_eFLOW (Kidney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7938" y="1755775"/>
            <a:ext cx="2447925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5511800" y="1524000"/>
            <a:ext cx="2952750" cy="1968500"/>
            <a:chOff x="2042" y="1889"/>
            <a:chExt cx="1860" cy="1240"/>
          </a:xfrm>
        </p:grpSpPr>
        <p:sp>
          <p:nvSpPr>
            <p:cNvPr id="131080" name="Rectangle 8"/>
            <p:cNvSpPr>
              <a:spLocks noChangeArrowheads="1"/>
            </p:cNvSpPr>
            <p:nvPr/>
          </p:nvSpPr>
          <p:spPr bwMode="auto">
            <a:xfrm>
              <a:off x="2042" y="1889"/>
              <a:ext cx="1860" cy="1240"/>
            </a:xfrm>
            <a:prstGeom prst="rect">
              <a:avLst/>
            </a:prstGeom>
            <a:gradFill rotWithShape="1">
              <a:gsLst>
                <a:gs pos="0">
                  <a:schemeClr val="bg2">
                    <a:alpha val="75000"/>
                  </a:schemeClr>
                </a:gs>
                <a:gs pos="50000">
                  <a:schemeClr val="bg2">
                    <a:gamma/>
                    <a:shade val="46275"/>
                    <a:invGamma/>
                    <a:alpha val="25000"/>
                  </a:schemeClr>
                </a:gs>
                <a:gs pos="100000">
                  <a:schemeClr val="bg2">
                    <a:alpha val="75000"/>
                  </a:schemeClr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72000" tIns="72000" rIns="72000" bIns="72000" anchor="ctr"/>
            <a:lstStyle/>
            <a:p>
              <a:pPr>
                <a:defRPr/>
              </a:pPr>
              <a:endParaRPr lang="pt-BR">
                <a:latin typeface="Verdana" pitchFamily="34" charset="0"/>
                <a:ea typeface="ＭＳ Ｐゴシック" pitchFamily="50" charset="-128"/>
              </a:endParaRPr>
            </a:p>
          </p:txBody>
        </p:sp>
        <p:sp>
          <p:nvSpPr>
            <p:cNvPr id="83989" name="Rectangle 9"/>
            <p:cNvSpPr>
              <a:spLocks noChangeArrowheads="1"/>
            </p:cNvSpPr>
            <p:nvPr/>
          </p:nvSpPr>
          <p:spPr bwMode="auto">
            <a:xfrm>
              <a:off x="2099" y="1942"/>
              <a:ext cx="1746" cy="113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72000" tIns="72000" rIns="72000" bIns="72000" anchor="ctr"/>
            <a:lstStyle/>
            <a:p>
              <a:endParaRPr lang="pt-BR"/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2301875" y="3984625"/>
            <a:ext cx="2952750" cy="1968500"/>
            <a:chOff x="2042" y="1889"/>
            <a:chExt cx="1860" cy="1240"/>
          </a:xfrm>
        </p:grpSpPr>
        <p:sp>
          <p:nvSpPr>
            <p:cNvPr id="131083" name="Rectangle 11"/>
            <p:cNvSpPr>
              <a:spLocks noChangeArrowheads="1"/>
            </p:cNvSpPr>
            <p:nvPr/>
          </p:nvSpPr>
          <p:spPr bwMode="auto">
            <a:xfrm>
              <a:off x="2042" y="1889"/>
              <a:ext cx="1860" cy="1240"/>
            </a:xfrm>
            <a:prstGeom prst="rect">
              <a:avLst/>
            </a:prstGeom>
            <a:gradFill rotWithShape="1">
              <a:gsLst>
                <a:gs pos="0">
                  <a:schemeClr val="bg2">
                    <a:alpha val="75000"/>
                  </a:schemeClr>
                </a:gs>
                <a:gs pos="50000">
                  <a:schemeClr val="bg2">
                    <a:gamma/>
                    <a:shade val="46275"/>
                    <a:invGamma/>
                    <a:alpha val="25000"/>
                  </a:schemeClr>
                </a:gs>
                <a:gs pos="100000">
                  <a:schemeClr val="bg2">
                    <a:alpha val="75000"/>
                  </a:schemeClr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72000" tIns="72000" rIns="72000" bIns="72000" anchor="ctr"/>
            <a:lstStyle/>
            <a:p>
              <a:pPr>
                <a:defRPr/>
              </a:pPr>
              <a:endParaRPr lang="pt-BR">
                <a:latin typeface="Verdana" pitchFamily="34" charset="0"/>
                <a:ea typeface="ＭＳ Ｐゴシック" pitchFamily="50" charset="-128"/>
              </a:endParaRPr>
            </a:p>
          </p:txBody>
        </p:sp>
        <p:sp>
          <p:nvSpPr>
            <p:cNvPr id="83987" name="Rectangle 12"/>
            <p:cNvSpPr>
              <a:spLocks noChangeArrowheads="1"/>
            </p:cNvSpPr>
            <p:nvPr/>
          </p:nvSpPr>
          <p:spPr bwMode="auto">
            <a:xfrm>
              <a:off x="2099" y="1942"/>
              <a:ext cx="1746" cy="113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72000" tIns="72000" rIns="72000" bIns="72000" anchor="ctr"/>
            <a:lstStyle/>
            <a:p>
              <a:endParaRPr lang="pt-BR"/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5489575" y="3984625"/>
            <a:ext cx="2952750" cy="1968500"/>
            <a:chOff x="2042" y="1889"/>
            <a:chExt cx="1860" cy="1240"/>
          </a:xfrm>
        </p:grpSpPr>
        <p:sp>
          <p:nvSpPr>
            <p:cNvPr id="131086" name="Rectangle 14"/>
            <p:cNvSpPr>
              <a:spLocks noChangeArrowheads="1"/>
            </p:cNvSpPr>
            <p:nvPr/>
          </p:nvSpPr>
          <p:spPr bwMode="auto">
            <a:xfrm>
              <a:off x="2042" y="1889"/>
              <a:ext cx="1860" cy="1240"/>
            </a:xfrm>
            <a:prstGeom prst="rect">
              <a:avLst/>
            </a:prstGeom>
            <a:gradFill rotWithShape="1">
              <a:gsLst>
                <a:gs pos="0">
                  <a:schemeClr val="bg2">
                    <a:alpha val="75000"/>
                  </a:schemeClr>
                </a:gs>
                <a:gs pos="50000">
                  <a:schemeClr val="bg2">
                    <a:gamma/>
                    <a:shade val="46275"/>
                    <a:invGamma/>
                    <a:alpha val="25000"/>
                  </a:schemeClr>
                </a:gs>
                <a:gs pos="100000">
                  <a:schemeClr val="bg2">
                    <a:alpha val="75000"/>
                  </a:schemeClr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72000" tIns="72000" rIns="72000" bIns="72000" anchor="ctr"/>
            <a:lstStyle/>
            <a:p>
              <a:pPr>
                <a:defRPr/>
              </a:pPr>
              <a:endParaRPr lang="pt-BR">
                <a:latin typeface="Verdana" pitchFamily="34" charset="0"/>
                <a:ea typeface="ＭＳ Ｐゴシック" pitchFamily="50" charset="-128"/>
              </a:endParaRPr>
            </a:p>
          </p:txBody>
        </p:sp>
        <p:sp>
          <p:nvSpPr>
            <p:cNvPr id="83985" name="Rectangle 15"/>
            <p:cNvSpPr>
              <a:spLocks noChangeArrowheads="1"/>
            </p:cNvSpPr>
            <p:nvPr/>
          </p:nvSpPr>
          <p:spPr bwMode="auto">
            <a:xfrm>
              <a:off x="2099" y="1942"/>
              <a:ext cx="1746" cy="113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72000" tIns="72000" rIns="72000" bIns="72000" anchor="ctr"/>
            <a:lstStyle/>
            <a:p>
              <a:endParaRPr lang="pt-BR"/>
            </a:p>
          </p:txBody>
        </p:sp>
      </p:grpSp>
      <p:sp>
        <p:nvSpPr>
          <p:cNvPr id="83976" name="Text Box 16"/>
          <p:cNvSpPr txBox="1">
            <a:spLocks noChangeArrowheads="1"/>
          </p:cNvSpPr>
          <p:nvPr/>
        </p:nvSpPr>
        <p:spPr bwMode="auto">
          <a:xfrm>
            <a:off x="2211388" y="3500438"/>
            <a:ext cx="264795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kumimoji="1" lang="en-US" altLang="ja-JP" i="1"/>
              <a:t>e</a:t>
            </a:r>
            <a:r>
              <a:rPr kumimoji="1" lang="en-US" altLang="ja-JP"/>
              <a:t>FLOW image of the kidney</a:t>
            </a:r>
            <a:endParaRPr kumimoji="1" lang="ja-JP" altLang="en-US"/>
          </a:p>
        </p:txBody>
      </p:sp>
      <p:sp>
        <p:nvSpPr>
          <p:cNvPr id="83977" name="Text Box 17"/>
          <p:cNvSpPr txBox="1">
            <a:spLocks noChangeArrowheads="1"/>
          </p:cNvSpPr>
          <p:nvPr/>
        </p:nvSpPr>
        <p:spPr bwMode="auto">
          <a:xfrm>
            <a:off x="5474558" y="3548063"/>
            <a:ext cx="1664430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1" hangingPunct="1"/>
            <a:r>
              <a:rPr lang="pt-BR" dirty="0"/>
              <a:t> </a:t>
            </a:r>
            <a:r>
              <a:rPr lang="pt-BR" dirty="0" err="1" smtClean="0"/>
              <a:t>Tracto</a:t>
            </a:r>
            <a:r>
              <a:rPr lang="pt-BR" dirty="0" smtClean="0"/>
              <a:t> </a:t>
            </a:r>
            <a:r>
              <a:rPr lang="pt-BR" dirty="0"/>
              <a:t>digestivo</a:t>
            </a:r>
            <a:endParaRPr kumimoji="1" lang="ja-JP" altLang="en-US" dirty="0"/>
          </a:p>
        </p:txBody>
      </p:sp>
      <p:sp>
        <p:nvSpPr>
          <p:cNvPr id="83978" name="Text Box 18"/>
          <p:cNvSpPr txBox="1">
            <a:spLocks noChangeArrowheads="1"/>
          </p:cNvSpPr>
          <p:nvPr/>
        </p:nvSpPr>
        <p:spPr bwMode="auto">
          <a:xfrm>
            <a:off x="2149894" y="6053138"/>
            <a:ext cx="2563394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1" hangingPunct="1"/>
            <a:r>
              <a:rPr lang="pt-BR" dirty="0" err="1" smtClean="0"/>
              <a:t>Imagen</a:t>
            </a:r>
            <a:r>
              <a:rPr lang="pt-BR" dirty="0" smtClean="0"/>
              <a:t> </a:t>
            </a:r>
            <a:r>
              <a:rPr kumimoji="1" lang="en-US" altLang="ja-JP" i="1" dirty="0" err="1" smtClean="0"/>
              <a:t>e</a:t>
            </a:r>
            <a:r>
              <a:rPr kumimoji="1" lang="en-US" altLang="ja-JP" dirty="0" err="1" smtClean="0"/>
              <a:t>FLOW</a:t>
            </a:r>
            <a:r>
              <a:rPr kumimoji="1" lang="en-US" altLang="ja-JP" dirty="0"/>
              <a:t> </a:t>
            </a:r>
            <a:r>
              <a:rPr lang="pt-BR" dirty="0" err="1" smtClean="0"/>
              <a:t>del</a:t>
            </a:r>
            <a:r>
              <a:rPr lang="pt-BR" dirty="0" smtClean="0"/>
              <a:t> </a:t>
            </a:r>
            <a:r>
              <a:rPr lang="pt-BR" dirty="0" err="1"/>
              <a:t>hígado</a:t>
            </a:r>
            <a:endParaRPr kumimoji="1" lang="ja-JP" altLang="en-US" dirty="0"/>
          </a:p>
        </p:txBody>
      </p:sp>
      <p:sp>
        <p:nvSpPr>
          <p:cNvPr id="83979" name="Text Box 19"/>
          <p:cNvSpPr txBox="1">
            <a:spLocks noChangeArrowheads="1"/>
          </p:cNvSpPr>
          <p:nvPr/>
        </p:nvSpPr>
        <p:spPr bwMode="auto">
          <a:xfrm>
            <a:off x="5292080" y="6021288"/>
            <a:ext cx="3746538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1" hangingPunct="1"/>
            <a:r>
              <a:rPr kumimoji="1" lang="en-US" altLang="ja-JP" dirty="0" err="1" smtClean="0"/>
              <a:t>Imagen</a:t>
            </a:r>
            <a:r>
              <a:rPr kumimoji="1" lang="en-US" altLang="ja-JP" dirty="0" smtClean="0"/>
              <a:t> Freehand </a:t>
            </a:r>
            <a:r>
              <a:rPr kumimoji="1" lang="en-US" altLang="ja-JP" dirty="0"/>
              <a:t>3D image </a:t>
            </a:r>
            <a:r>
              <a:rPr lang="pt-BR" dirty="0" err="1" smtClean="0"/>
              <a:t>del</a:t>
            </a:r>
            <a:r>
              <a:rPr lang="pt-BR" dirty="0" smtClean="0"/>
              <a:t> </a:t>
            </a:r>
            <a:r>
              <a:rPr lang="pt-BR" dirty="0" err="1" smtClean="0"/>
              <a:t>hígado</a:t>
            </a:r>
            <a:endParaRPr kumimoji="1" lang="ja-JP" altLang="en-US" dirty="0"/>
          </a:p>
        </p:txBody>
      </p:sp>
      <p:pic>
        <p:nvPicPr>
          <p:cNvPr id="83980" name="Picture 20" descr="8-2_Digestive trac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6113" y="1631950"/>
            <a:ext cx="2511425" cy="170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81" name="Picture 21" descr="7-6_Freehand 3D, Liver and gall bladder"/>
          <p:cNvPicPr>
            <a:picLocks noChangeAspect="1" noChangeArrowheads="1"/>
          </p:cNvPicPr>
          <p:nvPr/>
        </p:nvPicPr>
        <p:blipFill>
          <a:blip r:embed="rId4" cstate="print"/>
          <a:srcRect l="17552" t="15625" r="14844" b="22084"/>
          <a:stretch>
            <a:fillRect/>
          </a:stretch>
        </p:blipFill>
        <p:spPr bwMode="auto">
          <a:xfrm>
            <a:off x="5703888" y="4130675"/>
            <a:ext cx="2409825" cy="166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82" name="Picture 22" descr="8-1_eFLOW (Liver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74925" y="4124325"/>
            <a:ext cx="2373313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83" name="Rectangle 2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Imágenes</a:t>
            </a:r>
            <a:r>
              <a:rPr lang="pt-BR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- </a:t>
            </a:r>
            <a:r>
              <a:rPr lang="pt-BR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Radiología</a:t>
            </a:r>
            <a:endParaRPr lang="en-US" altLang="ja-JP" dirty="0" smtClean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Rot="1" noChangeArrowheads="1"/>
          </p:cNvSpPr>
          <p:nvPr/>
        </p:nvSpPr>
        <p:spPr bwMode="black">
          <a:xfrm>
            <a:off x="685800" y="188913"/>
            <a:ext cx="5791200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/>
            <a:endParaRPr lang="ja-JP" altLang="en-US" sz="3200" b="1">
              <a:latin typeface="Arial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297113" y="1539875"/>
            <a:ext cx="2952750" cy="1968500"/>
            <a:chOff x="2042" y="1889"/>
            <a:chExt cx="1860" cy="1240"/>
          </a:xfrm>
        </p:grpSpPr>
        <p:sp>
          <p:nvSpPr>
            <p:cNvPr id="132100" name="Rectangle 4"/>
            <p:cNvSpPr>
              <a:spLocks noChangeArrowheads="1"/>
            </p:cNvSpPr>
            <p:nvPr/>
          </p:nvSpPr>
          <p:spPr bwMode="auto">
            <a:xfrm>
              <a:off x="2042" y="1889"/>
              <a:ext cx="1860" cy="1240"/>
            </a:xfrm>
            <a:prstGeom prst="rect">
              <a:avLst/>
            </a:prstGeom>
            <a:gradFill rotWithShape="1">
              <a:gsLst>
                <a:gs pos="0">
                  <a:schemeClr val="bg2">
                    <a:alpha val="75000"/>
                  </a:schemeClr>
                </a:gs>
                <a:gs pos="50000">
                  <a:schemeClr val="bg2">
                    <a:gamma/>
                    <a:shade val="46275"/>
                    <a:invGamma/>
                    <a:alpha val="25000"/>
                  </a:schemeClr>
                </a:gs>
                <a:gs pos="100000">
                  <a:schemeClr val="bg2">
                    <a:alpha val="75000"/>
                  </a:schemeClr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72000" tIns="72000" rIns="72000" bIns="72000" anchor="ctr"/>
            <a:lstStyle/>
            <a:p>
              <a:pPr>
                <a:defRPr/>
              </a:pPr>
              <a:endParaRPr lang="pt-BR">
                <a:latin typeface="Verdana" pitchFamily="34" charset="0"/>
                <a:ea typeface="ＭＳ Ｐゴシック" pitchFamily="50" charset="-128"/>
              </a:endParaRPr>
            </a:p>
          </p:txBody>
        </p:sp>
        <p:sp>
          <p:nvSpPr>
            <p:cNvPr id="85016" name="Rectangle 5"/>
            <p:cNvSpPr>
              <a:spLocks noChangeArrowheads="1"/>
            </p:cNvSpPr>
            <p:nvPr/>
          </p:nvSpPr>
          <p:spPr bwMode="auto">
            <a:xfrm>
              <a:off x="2099" y="1942"/>
              <a:ext cx="1746" cy="113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72000" tIns="72000" rIns="72000" bIns="72000" anchor="ctr"/>
            <a:lstStyle/>
            <a:p>
              <a:endParaRPr lang="pt-BR"/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5511800" y="1524000"/>
            <a:ext cx="2952750" cy="1968500"/>
            <a:chOff x="2042" y="1889"/>
            <a:chExt cx="1860" cy="1240"/>
          </a:xfrm>
        </p:grpSpPr>
        <p:sp>
          <p:nvSpPr>
            <p:cNvPr id="132103" name="Rectangle 7"/>
            <p:cNvSpPr>
              <a:spLocks noChangeArrowheads="1"/>
            </p:cNvSpPr>
            <p:nvPr/>
          </p:nvSpPr>
          <p:spPr bwMode="auto">
            <a:xfrm>
              <a:off x="2042" y="1889"/>
              <a:ext cx="1860" cy="1240"/>
            </a:xfrm>
            <a:prstGeom prst="rect">
              <a:avLst/>
            </a:prstGeom>
            <a:gradFill rotWithShape="1">
              <a:gsLst>
                <a:gs pos="0">
                  <a:schemeClr val="bg2">
                    <a:alpha val="75000"/>
                  </a:schemeClr>
                </a:gs>
                <a:gs pos="50000">
                  <a:schemeClr val="bg2">
                    <a:gamma/>
                    <a:shade val="46275"/>
                    <a:invGamma/>
                    <a:alpha val="25000"/>
                  </a:schemeClr>
                </a:gs>
                <a:gs pos="100000">
                  <a:schemeClr val="bg2">
                    <a:alpha val="75000"/>
                  </a:schemeClr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72000" tIns="72000" rIns="72000" bIns="72000" anchor="ctr"/>
            <a:lstStyle/>
            <a:p>
              <a:pPr>
                <a:defRPr/>
              </a:pPr>
              <a:endParaRPr lang="pt-BR">
                <a:latin typeface="Verdana" pitchFamily="34" charset="0"/>
                <a:ea typeface="ＭＳ Ｐゴシック" pitchFamily="50" charset="-128"/>
              </a:endParaRPr>
            </a:p>
          </p:txBody>
        </p:sp>
        <p:sp>
          <p:nvSpPr>
            <p:cNvPr id="85014" name="Rectangle 8"/>
            <p:cNvSpPr>
              <a:spLocks noChangeArrowheads="1"/>
            </p:cNvSpPr>
            <p:nvPr/>
          </p:nvSpPr>
          <p:spPr bwMode="auto">
            <a:xfrm>
              <a:off x="2099" y="1942"/>
              <a:ext cx="1746" cy="113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72000" tIns="72000" rIns="72000" bIns="72000" anchor="ctr"/>
            <a:lstStyle/>
            <a:p>
              <a:endParaRPr lang="pt-BR"/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2301875" y="3984625"/>
            <a:ext cx="2952750" cy="1968500"/>
            <a:chOff x="2042" y="1889"/>
            <a:chExt cx="1860" cy="1240"/>
          </a:xfrm>
        </p:grpSpPr>
        <p:sp>
          <p:nvSpPr>
            <p:cNvPr id="132106" name="Rectangle 10"/>
            <p:cNvSpPr>
              <a:spLocks noChangeArrowheads="1"/>
            </p:cNvSpPr>
            <p:nvPr/>
          </p:nvSpPr>
          <p:spPr bwMode="auto">
            <a:xfrm>
              <a:off x="2042" y="1889"/>
              <a:ext cx="1860" cy="1240"/>
            </a:xfrm>
            <a:prstGeom prst="rect">
              <a:avLst/>
            </a:prstGeom>
            <a:gradFill rotWithShape="1">
              <a:gsLst>
                <a:gs pos="0">
                  <a:schemeClr val="bg2">
                    <a:alpha val="75000"/>
                  </a:schemeClr>
                </a:gs>
                <a:gs pos="50000">
                  <a:schemeClr val="bg2">
                    <a:gamma/>
                    <a:shade val="46275"/>
                    <a:invGamma/>
                    <a:alpha val="25000"/>
                  </a:schemeClr>
                </a:gs>
                <a:gs pos="100000">
                  <a:schemeClr val="bg2">
                    <a:alpha val="75000"/>
                  </a:schemeClr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72000" tIns="72000" rIns="72000" bIns="72000" anchor="ctr"/>
            <a:lstStyle/>
            <a:p>
              <a:pPr>
                <a:defRPr/>
              </a:pPr>
              <a:endParaRPr lang="pt-BR">
                <a:latin typeface="Verdana" pitchFamily="34" charset="0"/>
                <a:ea typeface="ＭＳ Ｐゴシック" pitchFamily="50" charset="-128"/>
              </a:endParaRPr>
            </a:p>
          </p:txBody>
        </p:sp>
        <p:sp>
          <p:nvSpPr>
            <p:cNvPr id="85012" name="Rectangle 11"/>
            <p:cNvSpPr>
              <a:spLocks noChangeArrowheads="1"/>
            </p:cNvSpPr>
            <p:nvPr/>
          </p:nvSpPr>
          <p:spPr bwMode="auto">
            <a:xfrm>
              <a:off x="2099" y="1942"/>
              <a:ext cx="1746" cy="113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72000" tIns="72000" rIns="72000" bIns="72000" anchor="ctr"/>
            <a:lstStyle/>
            <a:p>
              <a:endParaRPr lang="pt-BR"/>
            </a:p>
          </p:txBody>
        </p:sp>
      </p:grp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5489575" y="3984625"/>
            <a:ext cx="2952750" cy="1968500"/>
            <a:chOff x="2042" y="1889"/>
            <a:chExt cx="1860" cy="1240"/>
          </a:xfrm>
        </p:grpSpPr>
        <p:sp>
          <p:nvSpPr>
            <p:cNvPr id="132109" name="Rectangle 13"/>
            <p:cNvSpPr>
              <a:spLocks noChangeArrowheads="1"/>
            </p:cNvSpPr>
            <p:nvPr/>
          </p:nvSpPr>
          <p:spPr bwMode="auto">
            <a:xfrm>
              <a:off x="2042" y="1889"/>
              <a:ext cx="1860" cy="1240"/>
            </a:xfrm>
            <a:prstGeom prst="rect">
              <a:avLst/>
            </a:prstGeom>
            <a:gradFill rotWithShape="1">
              <a:gsLst>
                <a:gs pos="0">
                  <a:schemeClr val="bg2">
                    <a:alpha val="75000"/>
                  </a:schemeClr>
                </a:gs>
                <a:gs pos="50000">
                  <a:schemeClr val="bg2">
                    <a:gamma/>
                    <a:shade val="46275"/>
                    <a:invGamma/>
                    <a:alpha val="25000"/>
                  </a:schemeClr>
                </a:gs>
                <a:gs pos="100000">
                  <a:schemeClr val="bg2">
                    <a:alpha val="75000"/>
                  </a:schemeClr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72000" tIns="72000" rIns="72000" bIns="72000" anchor="ctr"/>
            <a:lstStyle/>
            <a:p>
              <a:pPr>
                <a:defRPr/>
              </a:pPr>
              <a:endParaRPr lang="pt-BR">
                <a:latin typeface="Verdana" pitchFamily="34" charset="0"/>
                <a:ea typeface="ＭＳ Ｐゴシック" pitchFamily="50" charset="-128"/>
              </a:endParaRPr>
            </a:p>
          </p:txBody>
        </p:sp>
        <p:sp>
          <p:nvSpPr>
            <p:cNvPr id="85010" name="Rectangle 14"/>
            <p:cNvSpPr>
              <a:spLocks noChangeArrowheads="1"/>
            </p:cNvSpPr>
            <p:nvPr/>
          </p:nvSpPr>
          <p:spPr bwMode="auto">
            <a:xfrm>
              <a:off x="2099" y="1942"/>
              <a:ext cx="1746" cy="113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72000" tIns="72000" rIns="72000" bIns="72000" anchor="ctr"/>
            <a:lstStyle/>
            <a:p>
              <a:endParaRPr lang="pt-BR"/>
            </a:p>
          </p:txBody>
        </p:sp>
      </p:grpSp>
      <p:sp>
        <p:nvSpPr>
          <p:cNvPr id="84999" name="Text Box 15"/>
          <p:cNvSpPr txBox="1">
            <a:spLocks noChangeArrowheads="1"/>
          </p:cNvSpPr>
          <p:nvPr/>
        </p:nvSpPr>
        <p:spPr bwMode="auto">
          <a:xfrm>
            <a:off x="2247900" y="3551238"/>
            <a:ext cx="2001317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kumimoji="1" lang="en-US" altLang="ja-JP" dirty="0" err="1" smtClean="0"/>
              <a:t>Feto</a:t>
            </a:r>
            <a:r>
              <a:rPr kumimoji="1" lang="en-US" altLang="ja-JP" dirty="0" smtClean="0"/>
              <a:t> de 25 </a:t>
            </a:r>
            <a:r>
              <a:rPr kumimoji="1" lang="en-US" altLang="ja-JP" dirty="0" err="1" smtClean="0"/>
              <a:t>semanas</a:t>
            </a:r>
            <a:endParaRPr kumimoji="1" lang="en-US" altLang="ja-JP" dirty="0"/>
          </a:p>
        </p:txBody>
      </p:sp>
      <p:sp>
        <p:nvSpPr>
          <p:cNvPr id="85000" name="Text Box 16"/>
          <p:cNvSpPr txBox="1">
            <a:spLocks noChangeArrowheads="1"/>
          </p:cNvSpPr>
          <p:nvPr/>
        </p:nvSpPr>
        <p:spPr bwMode="auto">
          <a:xfrm>
            <a:off x="5762625" y="3106738"/>
            <a:ext cx="1128713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1" hangingPunct="1"/>
            <a:r>
              <a:rPr kumimoji="1" lang="en-US" altLang="ja-JP" sz="1600">
                <a:solidFill>
                  <a:schemeClr val="tx1"/>
                </a:solidFill>
                <a:latin typeface="Humnst777 BT" pitchFamily="34" charset="0"/>
              </a:rPr>
              <a:t>Fetal head</a:t>
            </a:r>
          </a:p>
        </p:txBody>
      </p:sp>
      <p:sp>
        <p:nvSpPr>
          <p:cNvPr id="85001" name="Text Box 17"/>
          <p:cNvSpPr txBox="1">
            <a:spLocks noChangeArrowheads="1"/>
          </p:cNvSpPr>
          <p:nvPr/>
        </p:nvSpPr>
        <p:spPr bwMode="auto">
          <a:xfrm>
            <a:off x="2247900" y="6053138"/>
            <a:ext cx="29718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s-ES" dirty="0"/>
              <a:t>F</a:t>
            </a:r>
            <a:r>
              <a:rPr lang="es-ES" dirty="0" smtClean="0"/>
              <a:t>lujo </a:t>
            </a:r>
            <a:r>
              <a:rPr lang="es-ES" dirty="0"/>
              <a:t>sanguíneo en el cordón </a:t>
            </a:r>
            <a:r>
              <a:rPr lang="es-ES" dirty="0" smtClean="0"/>
              <a:t>umbilical (</a:t>
            </a:r>
            <a:r>
              <a:rPr lang="es-ES" dirty="0" err="1"/>
              <a:t>eFLOW</a:t>
            </a:r>
            <a:r>
              <a:rPr lang="es-ES" dirty="0"/>
              <a:t>)</a:t>
            </a:r>
            <a:endParaRPr kumimoji="1" lang="ja-JP" altLang="en-US" dirty="0"/>
          </a:p>
        </p:txBody>
      </p:sp>
      <p:sp>
        <p:nvSpPr>
          <p:cNvPr id="85002" name="Text Box 18"/>
          <p:cNvSpPr txBox="1">
            <a:spLocks noChangeArrowheads="1"/>
          </p:cNvSpPr>
          <p:nvPr/>
        </p:nvSpPr>
        <p:spPr bwMode="auto">
          <a:xfrm>
            <a:off x="5435600" y="6021388"/>
            <a:ext cx="2757488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kumimoji="1" lang="en-US" altLang="ja-JP" dirty="0" err="1" smtClean="0"/>
              <a:t>Corazón</a:t>
            </a:r>
            <a:r>
              <a:rPr kumimoji="1" lang="en-US" altLang="ja-JP" dirty="0" smtClean="0"/>
              <a:t> Fetal (</a:t>
            </a:r>
            <a:r>
              <a:rPr kumimoji="1" lang="en-US" altLang="ja-JP" dirty="0"/>
              <a:t>Free Angular </a:t>
            </a:r>
            <a:r>
              <a:rPr kumimoji="1" lang="en-US" altLang="ja-JP" dirty="0" smtClean="0"/>
              <a:t>M-mode</a:t>
            </a:r>
            <a:r>
              <a:rPr kumimoji="1" lang="en-US" altLang="ja-JP" dirty="0"/>
              <a:t> </a:t>
            </a:r>
            <a:r>
              <a:rPr kumimoji="1" lang="en-US" altLang="ja-JP" dirty="0" smtClean="0"/>
              <a:t>- FAM</a:t>
            </a:r>
            <a:r>
              <a:rPr kumimoji="1" lang="en-US" altLang="ja-JP" dirty="0"/>
              <a:t>)</a:t>
            </a:r>
            <a:endParaRPr kumimoji="1" lang="ja-JP" altLang="en-US" dirty="0"/>
          </a:p>
        </p:txBody>
      </p:sp>
      <p:pic>
        <p:nvPicPr>
          <p:cNvPr id="85003" name="Picture 19" descr="ALPHA6_20090814_OBST-_AIP-VBDH_00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9688" y="4119563"/>
            <a:ext cx="2305050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04" name="Picture 20" descr="7- (2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72163" y="1666875"/>
            <a:ext cx="2220912" cy="166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05" name="Picture 21" descr="9-2_FAM, Fetal hear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64200" y="4121150"/>
            <a:ext cx="2578100" cy="166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5006" name="Text Box 22"/>
          <p:cNvSpPr txBox="1">
            <a:spLocks noChangeArrowheads="1"/>
          </p:cNvSpPr>
          <p:nvPr/>
        </p:nvSpPr>
        <p:spPr bwMode="auto">
          <a:xfrm>
            <a:off x="5253657" y="3556000"/>
            <a:ext cx="1334468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1" hangingPunct="1"/>
            <a:r>
              <a:rPr kumimoji="1" lang="en-US" altLang="ja-JP" dirty="0" err="1" smtClean="0"/>
              <a:t>Cabeza</a:t>
            </a:r>
            <a:r>
              <a:rPr kumimoji="1" lang="en-US" altLang="ja-JP" dirty="0" smtClean="0"/>
              <a:t> Fetal</a:t>
            </a:r>
            <a:endParaRPr kumimoji="1" lang="ja-JP" altLang="en-US" dirty="0"/>
          </a:p>
        </p:txBody>
      </p:sp>
      <p:pic>
        <p:nvPicPr>
          <p:cNvPr id="85007" name="Picture 23" descr="p7-3_胎児25wee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08263" y="1649413"/>
            <a:ext cx="2211387" cy="172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5008" name="Rectangle 2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Imágenes</a:t>
            </a:r>
            <a:r>
              <a:rPr lang="pt-BR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 - </a:t>
            </a:r>
            <a:r>
              <a:rPr lang="pt-BR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Obstetricia</a:t>
            </a:r>
            <a:endParaRPr lang="ja-JP" altLang="en-US" dirty="0" smtClean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297113" y="1539875"/>
            <a:ext cx="2952750" cy="1968500"/>
            <a:chOff x="2042" y="1889"/>
            <a:chExt cx="1860" cy="1240"/>
          </a:xfrm>
        </p:grpSpPr>
        <p:sp>
          <p:nvSpPr>
            <p:cNvPr id="133123" name="Rectangle 3"/>
            <p:cNvSpPr>
              <a:spLocks noChangeArrowheads="1"/>
            </p:cNvSpPr>
            <p:nvPr/>
          </p:nvSpPr>
          <p:spPr bwMode="auto">
            <a:xfrm>
              <a:off x="2042" y="1889"/>
              <a:ext cx="1860" cy="1240"/>
            </a:xfrm>
            <a:prstGeom prst="rect">
              <a:avLst/>
            </a:prstGeom>
            <a:gradFill rotWithShape="1">
              <a:gsLst>
                <a:gs pos="0">
                  <a:schemeClr val="bg2">
                    <a:alpha val="75000"/>
                  </a:schemeClr>
                </a:gs>
                <a:gs pos="50000">
                  <a:schemeClr val="bg2">
                    <a:gamma/>
                    <a:shade val="46275"/>
                    <a:invGamma/>
                    <a:alpha val="25000"/>
                  </a:schemeClr>
                </a:gs>
                <a:gs pos="100000">
                  <a:schemeClr val="bg2">
                    <a:alpha val="75000"/>
                  </a:schemeClr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72000" tIns="72000" rIns="72000" bIns="72000" anchor="ctr"/>
            <a:lstStyle/>
            <a:p>
              <a:pPr>
                <a:defRPr/>
              </a:pPr>
              <a:endParaRPr lang="pt-BR">
                <a:latin typeface="Verdana" pitchFamily="34" charset="0"/>
                <a:ea typeface="ＭＳ Ｐゴシック" pitchFamily="50" charset="-128"/>
              </a:endParaRPr>
            </a:p>
          </p:txBody>
        </p:sp>
        <p:sp>
          <p:nvSpPr>
            <p:cNvPr id="86038" name="Rectangle 4"/>
            <p:cNvSpPr>
              <a:spLocks noChangeArrowheads="1"/>
            </p:cNvSpPr>
            <p:nvPr/>
          </p:nvSpPr>
          <p:spPr bwMode="auto">
            <a:xfrm>
              <a:off x="2099" y="1942"/>
              <a:ext cx="1746" cy="113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72000" tIns="72000" rIns="72000" bIns="72000" anchor="ctr"/>
            <a:lstStyle/>
            <a:p>
              <a:endParaRPr lang="pt-BR"/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5511800" y="1524000"/>
            <a:ext cx="2952750" cy="1968500"/>
            <a:chOff x="2042" y="1889"/>
            <a:chExt cx="1860" cy="1240"/>
          </a:xfrm>
        </p:grpSpPr>
        <p:sp>
          <p:nvSpPr>
            <p:cNvPr id="133126" name="Rectangle 6"/>
            <p:cNvSpPr>
              <a:spLocks noChangeArrowheads="1"/>
            </p:cNvSpPr>
            <p:nvPr/>
          </p:nvSpPr>
          <p:spPr bwMode="auto">
            <a:xfrm>
              <a:off x="2042" y="1889"/>
              <a:ext cx="1860" cy="1240"/>
            </a:xfrm>
            <a:prstGeom prst="rect">
              <a:avLst/>
            </a:prstGeom>
            <a:gradFill rotWithShape="1">
              <a:gsLst>
                <a:gs pos="0">
                  <a:schemeClr val="bg2">
                    <a:alpha val="75000"/>
                  </a:schemeClr>
                </a:gs>
                <a:gs pos="50000">
                  <a:schemeClr val="bg2">
                    <a:gamma/>
                    <a:shade val="46275"/>
                    <a:invGamma/>
                    <a:alpha val="25000"/>
                  </a:schemeClr>
                </a:gs>
                <a:gs pos="100000">
                  <a:schemeClr val="bg2">
                    <a:alpha val="75000"/>
                  </a:schemeClr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72000" tIns="72000" rIns="72000" bIns="72000" anchor="ctr"/>
            <a:lstStyle/>
            <a:p>
              <a:pPr>
                <a:defRPr/>
              </a:pPr>
              <a:endParaRPr lang="pt-BR">
                <a:latin typeface="Verdana" pitchFamily="34" charset="0"/>
                <a:ea typeface="ＭＳ Ｐゴシック" pitchFamily="50" charset="-128"/>
              </a:endParaRPr>
            </a:p>
          </p:txBody>
        </p:sp>
        <p:sp>
          <p:nvSpPr>
            <p:cNvPr id="86036" name="Rectangle 7"/>
            <p:cNvSpPr>
              <a:spLocks noChangeArrowheads="1"/>
            </p:cNvSpPr>
            <p:nvPr/>
          </p:nvSpPr>
          <p:spPr bwMode="auto">
            <a:xfrm>
              <a:off x="2099" y="1942"/>
              <a:ext cx="1746" cy="113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72000" tIns="72000" rIns="72000" bIns="72000" anchor="ctr"/>
            <a:lstStyle/>
            <a:p>
              <a:endParaRPr lang="pt-BR"/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2301875" y="3984625"/>
            <a:ext cx="2952750" cy="1968500"/>
            <a:chOff x="2042" y="1889"/>
            <a:chExt cx="1860" cy="1240"/>
          </a:xfrm>
        </p:grpSpPr>
        <p:sp>
          <p:nvSpPr>
            <p:cNvPr id="133129" name="Rectangle 9"/>
            <p:cNvSpPr>
              <a:spLocks noChangeArrowheads="1"/>
            </p:cNvSpPr>
            <p:nvPr/>
          </p:nvSpPr>
          <p:spPr bwMode="auto">
            <a:xfrm>
              <a:off x="2042" y="1889"/>
              <a:ext cx="1860" cy="1240"/>
            </a:xfrm>
            <a:prstGeom prst="rect">
              <a:avLst/>
            </a:prstGeom>
            <a:gradFill rotWithShape="1">
              <a:gsLst>
                <a:gs pos="0">
                  <a:schemeClr val="bg2">
                    <a:alpha val="75000"/>
                  </a:schemeClr>
                </a:gs>
                <a:gs pos="50000">
                  <a:schemeClr val="bg2">
                    <a:gamma/>
                    <a:shade val="46275"/>
                    <a:invGamma/>
                    <a:alpha val="25000"/>
                  </a:schemeClr>
                </a:gs>
                <a:gs pos="100000">
                  <a:schemeClr val="bg2">
                    <a:alpha val="75000"/>
                  </a:schemeClr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72000" tIns="72000" rIns="72000" bIns="72000" anchor="ctr"/>
            <a:lstStyle/>
            <a:p>
              <a:pPr>
                <a:defRPr/>
              </a:pPr>
              <a:endParaRPr lang="pt-BR">
                <a:latin typeface="Verdana" pitchFamily="34" charset="0"/>
                <a:ea typeface="ＭＳ Ｐゴシック" pitchFamily="50" charset="-128"/>
              </a:endParaRPr>
            </a:p>
          </p:txBody>
        </p:sp>
        <p:sp>
          <p:nvSpPr>
            <p:cNvPr id="86034" name="Rectangle 10"/>
            <p:cNvSpPr>
              <a:spLocks noChangeArrowheads="1"/>
            </p:cNvSpPr>
            <p:nvPr/>
          </p:nvSpPr>
          <p:spPr bwMode="auto">
            <a:xfrm>
              <a:off x="2099" y="1942"/>
              <a:ext cx="1746" cy="113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72000" tIns="72000" rIns="72000" bIns="72000" anchor="ctr"/>
            <a:lstStyle/>
            <a:p>
              <a:endParaRPr lang="pt-BR"/>
            </a:p>
          </p:txBody>
        </p:sp>
      </p:grpSp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5489575" y="3984625"/>
            <a:ext cx="2952750" cy="1968500"/>
            <a:chOff x="2042" y="1889"/>
            <a:chExt cx="1860" cy="1240"/>
          </a:xfrm>
        </p:grpSpPr>
        <p:sp>
          <p:nvSpPr>
            <p:cNvPr id="133132" name="Rectangle 12"/>
            <p:cNvSpPr>
              <a:spLocks noChangeArrowheads="1"/>
            </p:cNvSpPr>
            <p:nvPr/>
          </p:nvSpPr>
          <p:spPr bwMode="auto">
            <a:xfrm>
              <a:off x="2042" y="1889"/>
              <a:ext cx="1860" cy="1240"/>
            </a:xfrm>
            <a:prstGeom prst="rect">
              <a:avLst/>
            </a:prstGeom>
            <a:gradFill rotWithShape="1">
              <a:gsLst>
                <a:gs pos="0">
                  <a:schemeClr val="bg2">
                    <a:alpha val="75000"/>
                  </a:schemeClr>
                </a:gs>
                <a:gs pos="50000">
                  <a:schemeClr val="bg2">
                    <a:gamma/>
                    <a:shade val="46275"/>
                    <a:invGamma/>
                    <a:alpha val="25000"/>
                  </a:schemeClr>
                </a:gs>
                <a:gs pos="100000">
                  <a:schemeClr val="bg2">
                    <a:alpha val="75000"/>
                  </a:schemeClr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72000" tIns="72000" rIns="72000" bIns="72000" anchor="ctr"/>
            <a:lstStyle/>
            <a:p>
              <a:pPr>
                <a:defRPr/>
              </a:pPr>
              <a:endParaRPr lang="pt-BR">
                <a:latin typeface="Verdana" pitchFamily="34" charset="0"/>
                <a:ea typeface="ＭＳ Ｐゴシック" pitchFamily="50" charset="-128"/>
              </a:endParaRPr>
            </a:p>
          </p:txBody>
        </p:sp>
        <p:sp>
          <p:nvSpPr>
            <p:cNvPr id="86032" name="Rectangle 13"/>
            <p:cNvSpPr>
              <a:spLocks noChangeArrowheads="1"/>
            </p:cNvSpPr>
            <p:nvPr/>
          </p:nvSpPr>
          <p:spPr bwMode="auto">
            <a:xfrm>
              <a:off x="2099" y="1942"/>
              <a:ext cx="1746" cy="113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72000" tIns="72000" rIns="72000" bIns="72000" anchor="ctr"/>
            <a:lstStyle/>
            <a:p>
              <a:endParaRPr lang="pt-BR"/>
            </a:p>
          </p:txBody>
        </p:sp>
      </p:grpSp>
      <p:sp>
        <p:nvSpPr>
          <p:cNvPr id="86022" name="Text Box 14"/>
          <p:cNvSpPr txBox="1">
            <a:spLocks noChangeArrowheads="1"/>
          </p:cNvSpPr>
          <p:nvPr/>
        </p:nvSpPr>
        <p:spPr bwMode="auto">
          <a:xfrm>
            <a:off x="2268538" y="3487738"/>
            <a:ext cx="2951162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kumimoji="1" lang="en-US" altLang="ja-JP" dirty="0" err="1" smtClean="0"/>
              <a:t>Imagen</a:t>
            </a:r>
            <a:r>
              <a:rPr kumimoji="1" lang="en-US" altLang="ja-JP" dirty="0" smtClean="0"/>
              <a:t> RT-3D </a:t>
            </a:r>
            <a:r>
              <a:rPr kumimoji="1" lang="en-US" altLang="ja-JP" dirty="0"/>
              <a:t>(4D) </a:t>
            </a:r>
            <a:r>
              <a:rPr kumimoji="1" lang="en-US" altLang="ja-JP" dirty="0" smtClean="0"/>
              <a:t>del </a:t>
            </a:r>
            <a:r>
              <a:rPr kumimoji="1" lang="en-US" altLang="ja-JP" dirty="0" err="1" smtClean="0"/>
              <a:t>feto</a:t>
            </a:r>
            <a:r>
              <a:rPr kumimoji="1" lang="en-US" altLang="ja-JP" dirty="0" smtClean="0"/>
              <a:t> 25 </a:t>
            </a:r>
            <a:r>
              <a:rPr kumimoji="1" lang="en-US" altLang="ja-JP" dirty="0" err="1" smtClean="0"/>
              <a:t>semanas</a:t>
            </a:r>
            <a:endParaRPr kumimoji="1" lang="en-US" altLang="ja-JP" dirty="0"/>
          </a:p>
        </p:txBody>
      </p:sp>
      <p:sp>
        <p:nvSpPr>
          <p:cNvPr id="86023" name="Text Box 15"/>
          <p:cNvSpPr txBox="1">
            <a:spLocks noChangeArrowheads="1"/>
          </p:cNvSpPr>
          <p:nvPr/>
        </p:nvSpPr>
        <p:spPr bwMode="auto">
          <a:xfrm>
            <a:off x="5432425" y="3487738"/>
            <a:ext cx="3100388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kumimoji="1" lang="en-US" altLang="ja-JP" dirty="0" err="1" smtClean="0"/>
              <a:t>Imagen</a:t>
            </a:r>
            <a:r>
              <a:rPr kumimoji="1" lang="en-US" altLang="ja-JP" dirty="0" smtClean="0"/>
              <a:t> RT-3D (4D) del </a:t>
            </a:r>
            <a:r>
              <a:rPr kumimoji="1" lang="en-US" altLang="ja-JP" dirty="0" err="1" smtClean="0"/>
              <a:t>feto</a:t>
            </a:r>
            <a:r>
              <a:rPr kumimoji="1" lang="en-US" altLang="ja-JP" dirty="0" smtClean="0"/>
              <a:t> 20 </a:t>
            </a:r>
            <a:r>
              <a:rPr kumimoji="1" lang="en-US" altLang="ja-JP" dirty="0" err="1" smtClean="0"/>
              <a:t>semanas</a:t>
            </a:r>
            <a:endParaRPr kumimoji="1" lang="en-US" altLang="ja-JP" dirty="0"/>
          </a:p>
        </p:txBody>
      </p:sp>
      <p:sp>
        <p:nvSpPr>
          <p:cNvPr id="86024" name="Text Box 16"/>
          <p:cNvSpPr txBox="1">
            <a:spLocks noChangeArrowheads="1"/>
          </p:cNvSpPr>
          <p:nvPr/>
        </p:nvSpPr>
        <p:spPr bwMode="auto">
          <a:xfrm>
            <a:off x="2268538" y="5935663"/>
            <a:ext cx="2879725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kumimoji="1" lang="en-US" altLang="ja-JP" dirty="0" err="1" smtClean="0"/>
              <a:t>Imagen</a:t>
            </a:r>
            <a:r>
              <a:rPr kumimoji="1" lang="en-US" altLang="ja-JP" dirty="0" smtClean="0"/>
              <a:t> RT-3D (4D) del </a:t>
            </a:r>
            <a:r>
              <a:rPr kumimoji="1" lang="en-US" altLang="ja-JP" dirty="0" err="1" smtClean="0"/>
              <a:t>feto</a:t>
            </a:r>
            <a:r>
              <a:rPr kumimoji="1" lang="en-US" altLang="ja-JP" dirty="0" smtClean="0"/>
              <a:t> 13 </a:t>
            </a:r>
            <a:r>
              <a:rPr kumimoji="1" lang="en-US" altLang="ja-JP" dirty="0" err="1" smtClean="0"/>
              <a:t>semanas</a:t>
            </a:r>
            <a:endParaRPr kumimoji="1" lang="en-US" altLang="ja-JP" dirty="0"/>
          </a:p>
        </p:txBody>
      </p:sp>
      <p:sp>
        <p:nvSpPr>
          <p:cNvPr id="86025" name="Text Box 17"/>
          <p:cNvSpPr txBox="1">
            <a:spLocks noChangeArrowheads="1"/>
          </p:cNvSpPr>
          <p:nvPr/>
        </p:nvSpPr>
        <p:spPr bwMode="auto">
          <a:xfrm>
            <a:off x="5508625" y="5935663"/>
            <a:ext cx="2951163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kumimoji="1" lang="en-US" altLang="ja-JP" dirty="0" err="1" smtClean="0"/>
              <a:t>Imagen</a:t>
            </a:r>
            <a:r>
              <a:rPr kumimoji="1" lang="en-US" altLang="ja-JP" dirty="0" smtClean="0"/>
              <a:t> Multi-slice Imaging (MSI) del </a:t>
            </a:r>
            <a:r>
              <a:rPr kumimoji="1" lang="en-US" altLang="ja-JP" dirty="0" err="1" smtClean="0"/>
              <a:t>feto</a:t>
            </a:r>
            <a:r>
              <a:rPr kumimoji="1" lang="en-US" altLang="ja-JP" dirty="0" smtClean="0"/>
              <a:t> 25 </a:t>
            </a:r>
            <a:r>
              <a:rPr kumimoji="1" lang="en-US" altLang="ja-JP" dirty="0" err="1" smtClean="0"/>
              <a:t>semanas</a:t>
            </a:r>
            <a:endParaRPr kumimoji="1" lang="en-US" altLang="ja-JP" dirty="0"/>
          </a:p>
        </p:txBody>
      </p:sp>
      <p:pic>
        <p:nvPicPr>
          <p:cNvPr id="86026" name="Picture 18" descr="25W--2_20090311_OBST3D_0001"/>
          <p:cNvPicPr>
            <a:picLocks noChangeAspect="1" noChangeArrowheads="1"/>
          </p:cNvPicPr>
          <p:nvPr/>
        </p:nvPicPr>
        <p:blipFill>
          <a:blip r:embed="rId2" cstate="print"/>
          <a:srcRect l="22395" t="21527" r="23438" b="22986"/>
          <a:stretch>
            <a:fillRect/>
          </a:stretch>
        </p:blipFill>
        <p:spPr bwMode="auto">
          <a:xfrm>
            <a:off x="2662238" y="1665288"/>
            <a:ext cx="2249487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7" name="Picture 19" descr="13W3D_20090620_obst-_3d_0004"/>
          <p:cNvPicPr>
            <a:picLocks noChangeAspect="1" noChangeArrowheads="1"/>
          </p:cNvPicPr>
          <p:nvPr/>
        </p:nvPicPr>
        <p:blipFill>
          <a:blip r:embed="rId3" cstate="print"/>
          <a:srcRect l="9636" t="10556" r="8646" b="11041"/>
          <a:stretch>
            <a:fillRect/>
          </a:stretch>
        </p:blipFill>
        <p:spPr bwMode="auto">
          <a:xfrm>
            <a:off x="5702300" y="4065588"/>
            <a:ext cx="2490788" cy="179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8" name="Picture 20" descr="7- (9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03900" y="1647825"/>
            <a:ext cx="2303463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9" name="Picture 21" descr="p7-2_胎児13week"/>
          <p:cNvPicPr>
            <a:picLocks noChangeAspect="1" noChangeArrowheads="1"/>
          </p:cNvPicPr>
          <p:nvPr/>
        </p:nvPicPr>
        <p:blipFill>
          <a:blip r:embed="rId5" cstate="print"/>
          <a:srcRect l="20000" t="15208" r="18959" b="22084"/>
          <a:stretch>
            <a:fillRect/>
          </a:stretch>
        </p:blipFill>
        <p:spPr bwMode="auto">
          <a:xfrm>
            <a:off x="2619375" y="4089400"/>
            <a:ext cx="2268538" cy="174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30" name="Rectangle 2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Imágenes</a:t>
            </a:r>
            <a:r>
              <a:rPr lang="pt-BR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 - </a:t>
            </a:r>
            <a:r>
              <a:rPr lang="pt-BR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Obstetricia</a:t>
            </a:r>
            <a:endParaRPr lang="ja-JP" altLang="en-US" dirty="0" smtClean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297113" y="1539875"/>
            <a:ext cx="2952750" cy="1968500"/>
            <a:chOff x="2042" y="1889"/>
            <a:chExt cx="1860" cy="1240"/>
          </a:xfrm>
        </p:grpSpPr>
        <p:sp>
          <p:nvSpPr>
            <p:cNvPr id="134147" name="Rectangle 3"/>
            <p:cNvSpPr>
              <a:spLocks noChangeArrowheads="1"/>
            </p:cNvSpPr>
            <p:nvPr/>
          </p:nvSpPr>
          <p:spPr bwMode="auto">
            <a:xfrm>
              <a:off x="2042" y="1889"/>
              <a:ext cx="1860" cy="1240"/>
            </a:xfrm>
            <a:prstGeom prst="rect">
              <a:avLst/>
            </a:prstGeom>
            <a:gradFill rotWithShape="1">
              <a:gsLst>
                <a:gs pos="0">
                  <a:schemeClr val="bg2">
                    <a:alpha val="75000"/>
                  </a:schemeClr>
                </a:gs>
                <a:gs pos="50000">
                  <a:schemeClr val="bg2">
                    <a:gamma/>
                    <a:shade val="46275"/>
                    <a:invGamma/>
                    <a:alpha val="25000"/>
                  </a:schemeClr>
                </a:gs>
                <a:gs pos="100000">
                  <a:schemeClr val="bg2">
                    <a:alpha val="75000"/>
                  </a:schemeClr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72000" tIns="72000" rIns="72000" bIns="72000" anchor="ctr"/>
            <a:lstStyle/>
            <a:p>
              <a:pPr>
                <a:defRPr/>
              </a:pPr>
              <a:endParaRPr lang="pt-BR">
                <a:latin typeface="Verdana" pitchFamily="34" charset="0"/>
                <a:ea typeface="ＭＳ Ｐゴシック" pitchFamily="50" charset="-128"/>
              </a:endParaRPr>
            </a:p>
          </p:txBody>
        </p:sp>
        <p:sp>
          <p:nvSpPr>
            <p:cNvPr id="87062" name="Rectangle 4"/>
            <p:cNvSpPr>
              <a:spLocks noChangeArrowheads="1"/>
            </p:cNvSpPr>
            <p:nvPr/>
          </p:nvSpPr>
          <p:spPr bwMode="auto">
            <a:xfrm>
              <a:off x="2099" y="1942"/>
              <a:ext cx="1746" cy="113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72000" tIns="72000" rIns="72000" bIns="72000" anchor="ctr"/>
            <a:lstStyle/>
            <a:p>
              <a:endParaRPr lang="pt-BR"/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5511800" y="1524000"/>
            <a:ext cx="2952750" cy="1968500"/>
            <a:chOff x="2042" y="1889"/>
            <a:chExt cx="1860" cy="1240"/>
          </a:xfrm>
        </p:grpSpPr>
        <p:sp>
          <p:nvSpPr>
            <p:cNvPr id="134150" name="Rectangle 6"/>
            <p:cNvSpPr>
              <a:spLocks noChangeArrowheads="1"/>
            </p:cNvSpPr>
            <p:nvPr/>
          </p:nvSpPr>
          <p:spPr bwMode="auto">
            <a:xfrm>
              <a:off x="2042" y="1889"/>
              <a:ext cx="1860" cy="1240"/>
            </a:xfrm>
            <a:prstGeom prst="rect">
              <a:avLst/>
            </a:prstGeom>
            <a:gradFill rotWithShape="1">
              <a:gsLst>
                <a:gs pos="0">
                  <a:schemeClr val="bg2">
                    <a:alpha val="75000"/>
                  </a:schemeClr>
                </a:gs>
                <a:gs pos="50000">
                  <a:schemeClr val="bg2">
                    <a:gamma/>
                    <a:shade val="46275"/>
                    <a:invGamma/>
                    <a:alpha val="25000"/>
                  </a:schemeClr>
                </a:gs>
                <a:gs pos="100000">
                  <a:schemeClr val="bg2">
                    <a:alpha val="75000"/>
                  </a:schemeClr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72000" tIns="72000" rIns="72000" bIns="72000" anchor="ctr"/>
            <a:lstStyle/>
            <a:p>
              <a:pPr>
                <a:defRPr/>
              </a:pPr>
              <a:endParaRPr lang="pt-BR">
                <a:latin typeface="Verdana" pitchFamily="34" charset="0"/>
                <a:ea typeface="ＭＳ Ｐゴシック" pitchFamily="50" charset="-128"/>
              </a:endParaRPr>
            </a:p>
          </p:txBody>
        </p:sp>
        <p:sp>
          <p:nvSpPr>
            <p:cNvPr id="87060" name="Rectangle 7"/>
            <p:cNvSpPr>
              <a:spLocks noChangeArrowheads="1"/>
            </p:cNvSpPr>
            <p:nvPr/>
          </p:nvSpPr>
          <p:spPr bwMode="auto">
            <a:xfrm>
              <a:off x="2099" y="1942"/>
              <a:ext cx="1746" cy="113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72000" tIns="72000" rIns="72000" bIns="72000" anchor="ctr"/>
            <a:lstStyle/>
            <a:p>
              <a:endParaRPr lang="pt-BR"/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2301875" y="3984625"/>
            <a:ext cx="2952750" cy="1968500"/>
            <a:chOff x="2042" y="1889"/>
            <a:chExt cx="1860" cy="1240"/>
          </a:xfrm>
        </p:grpSpPr>
        <p:sp>
          <p:nvSpPr>
            <p:cNvPr id="134153" name="Rectangle 9"/>
            <p:cNvSpPr>
              <a:spLocks noChangeArrowheads="1"/>
            </p:cNvSpPr>
            <p:nvPr/>
          </p:nvSpPr>
          <p:spPr bwMode="auto">
            <a:xfrm>
              <a:off x="2042" y="1889"/>
              <a:ext cx="1860" cy="1240"/>
            </a:xfrm>
            <a:prstGeom prst="rect">
              <a:avLst/>
            </a:prstGeom>
            <a:gradFill rotWithShape="1">
              <a:gsLst>
                <a:gs pos="0">
                  <a:schemeClr val="bg2">
                    <a:alpha val="75000"/>
                  </a:schemeClr>
                </a:gs>
                <a:gs pos="50000">
                  <a:schemeClr val="bg2">
                    <a:gamma/>
                    <a:shade val="46275"/>
                    <a:invGamma/>
                    <a:alpha val="25000"/>
                  </a:schemeClr>
                </a:gs>
                <a:gs pos="100000">
                  <a:schemeClr val="bg2">
                    <a:alpha val="75000"/>
                  </a:schemeClr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72000" tIns="72000" rIns="72000" bIns="72000" anchor="ctr"/>
            <a:lstStyle/>
            <a:p>
              <a:pPr>
                <a:defRPr/>
              </a:pPr>
              <a:endParaRPr lang="pt-BR">
                <a:latin typeface="Verdana" pitchFamily="34" charset="0"/>
                <a:ea typeface="ＭＳ Ｐゴシック" pitchFamily="50" charset="-128"/>
              </a:endParaRPr>
            </a:p>
          </p:txBody>
        </p:sp>
        <p:sp>
          <p:nvSpPr>
            <p:cNvPr id="87058" name="Rectangle 10"/>
            <p:cNvSpPr>
              <a:spLocks noChangeArrowheads="1"/>
            </p:cNvSpPr>
            <p:nvPr/>
          </p:nvSpPr>
          <p:spPr bwMode="auto">
            <a:xfrm>
              <a:off x="2099" y="1942"/>
              <a:ext cx="1746" cy="113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72000" tIns="72000" rIns="72000" bIns="72000" anchor="ctr"/>
            <a:lstStyle/>
            <a:p>
              <a:endParaRPr lang="pt-BR"/>
            </a:p>
          </p:txBody>
        </p:sp>
      </p:grpSp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5489575" y="3984625"/>
            <a:ext cx="2952750" cy="1968500"/>
            <a:chOff x="2042" y="1889"/>
            <a:chExt cx="1860" cy="1240"/>
          </a:xfrm>
        </p:grpSpPr>
        <p:sp>
          <p:nvSpPr>
            <p:cNvPr id="134156" name="Rectangle 12"/>
            <p:cNvSpPr>
              <a:spLocks noChangeArrowheads="1"/>
            </p:cNvSpPr>
            <p:nvPr/>
          </p:nvSpPr>
          <p:spPr bwMode="auto">
            <a:xfrm>
              <a:off x="2042" y="1889"/>
              <a:ext cx="1860" cy="1240"/>
            </a:xfrm>
            <a:prstGeom prst="rect">
              <a:avLst/>
            </a:prstGeom>
            <a:gradFill rotWithShape="1">
              <a:gsLst>
                <a:gs pos="0">
                  <a:schemeClr val="bg2">
                    <a:alpha val="75000"/>
                  </a:schemeClr>
                </a:gs>
                <a:gs pos="50000">
                  <a:schemeClr val="bg2">
                    <a:gamma/>
                    <a:shade val="46275"/>
                    <a:invGamma/>
                    <a:alpha val="25000"/>
                  </a:schemeClr>
                </a:gs>
                <a:gs pos="100000">
                  <a:schemeClr val="bg2">
                    <a:alpha val="75000"/>
                  </a:schemeClr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72000" tIns="72000" rIns="72000" bIns="72000" anchor="ctr"/>
            <a:lstStyle/>
            <a:p>
              <a:pPr>
                <a:defRPr/>
              </a:pPr>
              <a:endParaRPr lang="pt-BR">
                <a:latin typeface="Verdana" pitchFamily="34" charset="0"/>
                <a:ea typeface="ＭＳ Ｐゴシック" pitchFamily="50" charset="-128"/>
              </a:endParaRPr>
            </a:p>
          </p:txBody>
        </p:sp>
        <p:sp>
          <p:nvSpPr>
            <p:cNvPr id="87056" name="Rectangle 13"/>
            <p:cNvSpPr>
              <a:spLocks noChangeArrowheads="1"/>
            </p:cNvSpPr>
            <p:nvPr/>
          </p:nvSpPr>
          <p:spPr bwMode="auto">
            <a:xfrm>
              <a:off x="2099" y="1942"/>
              <a:ext cx="1746" cy="113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72000" tIns="72000" rIns="72000" bIns="72000" anchor="ctr"/>
            <a:lstStyle/>
            <a:p>
              <a:endParaRPr lang="pt-BR"/>
            </a:p>
          </p:txBody>
        </p:sp>
      </p:grpSp>
      <p:sp>
        <p:nvSpPr>
          <p:cNvPr id="87046" name="Text Box 14"/>
          <p:cNvSpPr txBox="1">
            <a:spLocks noChangeArrowheads="1"/>
          </p:cNvSpPr>
          <p:nvPr/>
        </p:nvSpPr>
        <p:spPr bwMode="auto">
          <a:xfrm>
            <a:off x="2267744" y="3573016"/>
            <a:ext cx="1705852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1" hangingPunct="1"/>
            <a:r>
              <a:rPr lang="pt-BR" dirty="0" err="1" smtClean="0"/>
              <a:t>Cáncer</a:t>
            </a:r>
            <a:r>
              <a:rPr lang="pt-BR" dirty="0" smtClean="0"/>
              <a:t> </a:t>
            </a:r>
            <a:r>
              <a:rPr lang="pt-BR" dirty="0"/>
              <a:t>de </a:t>
            </a:r>
            <a:r>
              <a:rPr lang="pt-BR" dirty="0" err="1"/>
              <a:t>ovario</a:t>
            </a:r>
            <a:endParaRPr kumimoji="1" lang="ja-JP" altLang="en-US" dirty="0"/>
          </a:p>
        </p:txBody>
      </p:sp>
      <p:sp>
        <p:nvSpPr>
          <p:cNvPr id="87047" name="Text Box 15"/>
          <p:cNvSpPr txBox="1">
            <a:spLocks noChangeArrowheads="1"/>
          </p:cNvSpPr>
          <p:nvPr/>
        </p:nvSpPr>
        <p:spPr bwMode="auto">
          <a:xfrm>
            <a:off x="5474780" y="3549650"/>
            <a:ext cx="2481770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1" hangingPunct="1"/>
            <a:r>
              <a:rPr lang="pt-BR" dirty="0"/>
              <a:t>Pólipo uterino (</a:t>
            </a:r>
            <a:r>
              <a:rPr lang="pt-BR" dirty="0" err="1"/>
              <a:t>sospecha</a:t>
            </a:r>
            <a:r>
              <a:rPr lang="pt-BR" dirty="0"/>
              <a:t>)</a:t>
            </a:r>
            <a:endParaRPr kumimoji="1" lang="en-US" altLang="ja-JP" dirty="0"/>
          </a:p>
        </p:txBody>
      </p:sp>
      <p:sp>
        <p:nvSpPr>
          <p:cNvPr id="87048" name="Text Box 16"/>
          <p:cNvSpPr txBox="1">
            <a:spLocks noChangeArrowheads="1"/>
          </p:cNvSpPr>
          <p:nvPr/>
        </p:nvSpPr>
        <p:spPr bwMode="auto">
          <a:xfrm>
            <a:off x="2195513" y="6021388"/>
            <a:ext cx="3024187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kumimoji="1" lang="en-US" altLang="ja-JP" dirty="0" err="1" smtClean="0"/>
              <a:t>Imagen</a:t>
            </a:r>
            <a:r>
              <a:rPr kumimoji="1" lang="en-US" altLang="ja-JP" dirty="0" smtClean="0"/>
              <a:t> Multi-planar </a:t>
            </a:r>
            <a:r>
              <a:rPr kumimoji="1" lang="en-US" altLang="ja-JP" dirty="0"/>
              <a:t>Reconstruction (MPR) </a:t>
            </a:r>
            <a:r>
              <a:rPr lang="pt-BR" dirty="0" err="1"/>
              <a:t>del</a:t>
            </a:r>
            <a:r>
              <a:rPr lang="pt-BR" dirty="0"/>
              <a:t> útero</a:t>
            </a:r>
            <a:endParaRPr kumimoji="1" lang="ja-JP" altLang="en-US" dirty="0"/>
          </a:p>
        </p:txBody>
      </p:sp>
      <p:sp>
        <p:nvSpPr>
          <p:cNvPr id="87049" name="Text Box 17"/>
          <p:cNvSpPr txBox="1">
            <a:spLocks noChangeArrowheads="1"/>
          </p:cNvSpPr>
          <p:nvPr/>
        </p:nvSpPr>
        <p:spPr bwMode="auto">
          <a:xfrm>
            <a:off x="5568931" y="6051550"/>
            <a:ext cx="2838469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1" hangingPunct="1"/>
            <a:r>
              <a:rPr kumimoji="1" lang="en-US" altLang="ja-JP" dirty="0" err="1" smtClean="0"/>
              <a:t>Imagen</a:t>
            </a:r>
            <a:r>
              <a:rPr kumimoji="1" lang="en-US" altLang="ja-JP" dirty="0" smtClean="0"/>
              <a:t> RT-3D </a:t>
            </a:r>
            <a:r>
              <a:rPr kumimoji="1" lang="en-US" altLang="ja-JP" dirty="0"/>
              <a:t>(4D) </a:t>
            </a:r>
            <a:r>
              <a:rPr lang="pt-BR" dirty="0" err="1"/>
              <a:t>del</a:t>
            </a:r>
            <a:r>
              <a:rPr lang="pt-BR" dirty="0"/>
              <a:t> útero</a:t>
            </a:r>
            <a:endParaRPr kumimoji="1" lang="ja-JP" altLang="en-US" dirty="0"/>
          </a:p>
        </p:txBody>
      </p:sp>
      <p:pic>
        <p:nvPicPr>
          <p:cNvPr id="87050" name="Picture 18" descr="7-5s_Multi-planar Reconstruction (MPR), Uter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3175" y="4078288"/>
            <a:ext cx="2376488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51" name="Picture 19" descr="9-3_Ovarian canc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6025" y="1708150"/>
            <a:ext cx="2481263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52" name="Picture 20" descr="A6_uretus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16575" y="1693863"/>
            <a:ext cx="2754313" cy="152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53" name="Picture 21" descr="RT-3D uretu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6288" y="4121150"/>
            <a:ext cx="2216150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54" name="Rectangle 2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Imágenes</a:t>
            </a:r>
            <a:r>
              <a:rPr lang="pt-BR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pt-BR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- </a:t>
            </a:r>
            <a:r>
              <a:rPr lang="pt-BR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Ginecología</a:t>
            </a:r>
            <a:endParaRPr lang="ja-JP" altLang="en-US" dirty="0" smtClean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Rot="1" noChangeArrowheads="1"/>
          </p:cNvSpPr>
          <p:nvPr/>
        </p:nvSpPr>
        <p:spPr bwMode="black">
          <a:xfrm>
            <a:off x="685800" y="188913"/>
            <a:ext cx="5791200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/>
            <a:endParaRPr lang="ja-JP" altLang="en-US" sz="3200" b="1">
              <a:latin typeface="Arial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297113" y="1539875"/>
            <a:ext cx="2952750" cy="1968500"/>
            <a:chOff x="2042" y="1889"/>
            <a:chExt cx="1860" cy="1240"/>
          </a:xfrm>
        </p:grpSpPr>
        <p:sp>
          <p:nvSpPr>
            <p:cNvPr id="135172" name="Rectangle 4"/>
            <p:cNvSpPr>
              <a:spLocks noChangeArrowheads="1"/>
            </p:cNvSpPr>
            <p:nvPr/>
          </p:nvSpPr>
          <p:spPr bwMode="auto">
            <a:xfrm>
              <a:off x="2042" y="1889"/>
              <a:ext cx="1860" cy="1240"/>
            </a:xfrm>
            <a:prstGeom prst="rect">
              <a:avLst/>
            </a:prstGeom>
            <a:gradFill rotWithShape="1">
              <a:gsLst>
                <a:gs pos="0">
                  <a:schemeClr val="bg2">
                    <a:alpha val="75000"/>
                  </a:schemeClr>
                </a:gs>
                <a:gs pos="50000">
                  <a:schemeClr val="bg2">
                    <a:gamma/>
                    <a:shade val="46275"/>
                    <a:invGamma/>
                    <a:alpha val="25000"/>
                  </a:schemeClr>
                </a:gs>
                <a:gs pos="100000">
                  <a:schemeClr val="bg2">
                    <a:alpha val="75000"/>
                  </a:schemeClr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72000" tIns="72000" rIns="72000" bIns="72000" anchor="ctr"/>
            <a:lstStyle/>
            <a:p>
              <a:pPr>
                <a:defRPr/>
              </a:pPr>
              <a:endParaRPr lang="pt-BR">
                <a:latin typeface="Verdana" pitchFamily="34" charset="0"/>
                <a:ea typeface="ＭＳ Ｐゴシック" pitchFamily="50" charset="-128"/>
              </a:endParaRPr>
            </a:p>
          </p:txBody>
        </p:sp>
        <p:sp>
          <p:nvSpPr>
            <p:cNvPr id="88087" name="Rectangle 5"/>
            <p:cNvSpPr>
              <a:spLocks noChangeArrowheads="1"/>
            </p:cNvSpPr>
            <p:nvPr/>
          </p:nvSpPr>
          <p:spPr bwMode="auto">
            <a:xfrm>
              <a:off x="2099" y="1942"/>
              <a:ext cx="1746" cy="113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72000" tIns="72000" rIns="72000" bIns="72000" anchor="ctr"/>
            <a:lstStyle/>
            <a:p>
              <a:endParaRPr lang="pt-BR"/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5511800" y="1524000"/>
            <a:ext cx="2952750" cy="1968500"/>
            <a:chOff x="2042" y="1889"/>
            <a:chExt cx="1860" cy="1240"/>
          </a:xfrm>
        </p:grpSpPr>
        <p:sp>
          <p:nvSpPr>
            <p:cNvPr id="135175" name="Rectangle 7"/>
            <p:cNvSpPr>
              <a:spLocks noChangeArrowheads="1"/>
            </p:cNvSpPr>
            <p:nvPr/>
          </p:nvSpPr>
          <p:spPr bwMode="auto">
            <a:xfrm>
              <a:off x="2042" y="1889"/>
              <a:ext cx="1860" cy="1240"/>
            </a:xfrm>
            <a:prstGeom prst="rect">
              <a:avLst/>
            </a:prstGeom>
            <a:gradFill rotWithShape="1">
              <a:gsLst>
                <a:gs pos="0">
                  <a:schemeClr val="bg2">
                    <a:alpha val="75000"/>
                  </a:schemeClr>
                </a:gs>
                <a:gs pos="50000">
                  <a:schemeClr val="bg2">
                    <a:gamma/>
                    <a:shade val="46275"/>
                    <a:invGamma/>
                    <a:alpha val="25000"/>
                  </a:schemeClr>
                </a:gs>
                <a:gs pos="100000">
                  <a:schemeClr val="bg2">
                    <a:alpha val="75000"/>
                  </a:schemeClr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72000" tIns="72000" rIns="72000" bIns="72000" anchor="ctr"/>
            <a:lstStyle/>
            <a:p>
              <a:pPr>
                <a:defRPr/>
              </a:pPr>
              <a:endParaRPr lang="pt-BR">
                <a:latin typeface="Verdana" pitchFamily="34" charset="0"/>
                <a:ea typeface="ＭＳ Ｐゴシック" pitchFamily="50" charset="-128"/>
              </a:endParaRPr>
            </a:p>
          </p:txBody>
        </p:sp>
        <p:sp>
          <p:nvSpPr>
            <p:cNvPr id="88085" name="Rectangle 8"/>
            <p:cNvSpPr>
              <a:spLocks noChangeArrowheads="1"/>
            </p:cNvSpPr>
            <p:nvPr/>
          </p:nvSpPr>
          <p:spPr bwMode="auto">
            <a:xfrm>
              <a:off x="2099" y="1942"/>
              <a:ext cx="1746" cy="113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72000" tIns="72000" rIns="72000" bIns="72000" anchor="ctr"/>
            <a:lstStyle/>
            <a:p>
              <a:endParaRPr lang="pt-BR"/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2301875" y="3984625"/>
            <a:ext cx="2952750" cy="1968500"/>
            <a:chOff x="2042" y="1889"/>
            <a:chExt cx="1860" cy="1240"/>
          </a:xfrm>
        </p:grpSpPr>
        <p:sp>
          <p:nvSpPr>
            <p:cNvPr id="135178" name="Rectangle 10"/>
            <p:cNvSpPr>
              <a:spLocks noChangeArrowheads="1"/>
            </p:cNvSpPr>
            <p:nvPr/>
          </p:nvSpPr>
          <p:spPr bwMode="auto">
            <a:xfrm>
              <a:off x="2042" y="1889"/>
              <a:ext cx="1860" cy="1240"/>
            </a:xfrm>
            <a:prstGeom prst="rect">
              <a:avLst/>
            </a:prstGeom>
            <a:gradFill rotWithShape="1">
              <a:gsLst>
                <a:gs pos="0">
                  <a:schemeClr val="bg2">
                    <a:alpha val="75000"/>
                  </a:schemeClr>
                </a:gs>
                <a:gs pos="50000">
                  <a:schemeClr val="bg2">
                    <a:gamma/>
                    <a:shade val="46275"/>
                    <a:invGamma/>
                    <a:alpha val="25000"/>
                  </a:schemeClr>
                </a:gs>
                <a:gs pos="100000">
                  <a:schemeClr val="bg2">
                    <a:alpha val="75000"/>
                  </a:schemeClr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72000" tIns="72000" rIns="72000" bIns="72000" anchor="ctr"/>
            <a:lstStyle/>
            <a:p>
              <a:pPr>
                <a:defRPr/>
              </a:pPr>
              <a:endParaRPr lang="pt-BR">
                <a:latin typeface="Verdana" pitchFamily="34" charset="0"/>
                <a:ea typeface="ＭＳ Ｐゴシック" pitchFamily="50" charset="-128"/>
              </a:endParaRPr>
            </a:p>
          </p:txBody>
        </p:sp>
        <p:sp>
          <p:nvSpPr>
            <p:cNvPr id="88083" name="Rectangle 11"/>
            <p:cNvSpPr>
              <a:spLocks noChangeArrowheads="1"/>
            </p:cNvSpPr>
            <p:nvPr/>
          </p:nvSpPr>
          <p:spPr bwMode="auto">
            <a:xfrm>
              <a:off x="2099" y="1942"/>
              <a:ext cx="1746" cy="113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72000" tIns="72000" rIns="72000" bIns="72000" anchor="ctr"/>
            <a:lstStyle/>
            <a:p>
              <a:endParaRPr lang="pt-BR"/>
            </a:p>
          </p:txBody>
        </p:sp>
      </p:grp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5489575" y="3984625"/>
            <a:ext cx="2952750" cy="1968500"/>
            <a:chOff x="2042" y="1889"/>
            <a:chExt cx="1860" cy="1240"/>
          </a:xfrm>
        </p:grpSpPr>
        <p:sp>
          <p:nvSpPr>
            <p:cNvPr id="135181" name="Rectangle 13"/>
            <p:cNvSpPr>
              <a:spLocks noChangeArrowheads="1"/>
            </p:cNvSpPr>
            <p:nvPr/>
          </p:nvSpPr>
          <p:spPr bwMode="auto">
            <a:xfrm>
              <a:off x="2042" y="1889"/>
              <a:ext cx="1860" cy="1240"/>
            </a:xfrm>
            <a:prstGeom prst="rect">
              <a:avLst/>
            </a:prstGeom>
            <a:gradFill rotWithShape="1">
              <a:gsLst>
                <a:gs pos="0">
                  <a:schemeClr val="bg2">
                    <a:alpha val="75000"/>
                  </a:schemeClr>
                </a:gs>
                <a:gs pos="50000">
                  <a:schemeClr val="bg2">
                    <a:gamma/>
                    <a:shade val="46275"/>
                    <a:invGamma/>
                    <a:alpha val="25000"/>
                  </a:schemeClr>
                </a:gs>
                <a:gs pos="100000">
                  <a:schemeClr val="bg2">
                    <a:alpha val="75000"/>
                  </a:schemeClr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72000" tIns="72000" rIns="72000" bIns="72000" anchor="ctr"/>
            <a:lstStyle/>
            <a:p>
              <a:pPr>
                <a:defRPr/>
              </a:pPr>
              <a:endParaRPr lang="pt-BR">
                <a:latin typeface="Verdana" pitchFamily="34" charset="0"/>
                <a:ea typeface="ＭＳ Ｐゴシック" pitchFamily="50" charset="-128"/>
              </a:endParaRPr>
            </a:p>
          </p:txBody>
        </p:sp>
        <p:sp>
          <p:nvSpPr>
            <p:cNvPr id="88081" name="Rectangle 14"/>
            <p:cNvSpPr>
              <a:spLocks noChangeArrowheads="1"/>
            </p:cNvSpPr>
            <p:nvPr/>
          </p:nvSpPr>
          <p:spPr bwMode="auto">
            <a:xfrm>
              <a:off x="2099" y="1942"/>
              <a:ext cx="1746" cy="113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72000" tIns="72000" rIns="72000" bIns="72000" anchor="ctr"/>
            <a:lstStyle/>
            <a:p>
              <a:endParaRPr lang="pt-BR"/>
            </a:p>
          </p:txBody>
        </p:sp>
      </p:grpSp>
      <p:sp>
        <p:nvSpPr>
          <p:cNvPr id="88071" name="Text Box 15"/>
          <p:cNvSpPr txBox="1">
            <a:spLocks noChangeArrowheads="1"/>
          </p:cNvSpPr>
          <p:nvPr/>
        </p:nvSpPr>
        <p:spPr bwMode="auto">
          <a:xfrm>
            <a:off x="2268538" y="3500438"/>
            <a:ext cx="2951162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pt-BR" dirty="0" err="1"/>
              <a:t>Imagen</a:t>
            </a:r>
            <a:r>
              <a:rPr lang="pt-BR" dirty="0"/>
              <a:t> trapezoidal de </a:t>
            </a:r>
            <a:r>
              <a:rPr lang="pt-BR" dirty="0" err="1"/>
              <a:t>fibroadenoma</a:t>
            </a:r>
            <a:endParaRPr kumimoji="1" lang="ja-JP" altLang="en-US" dirty="0"/>
          </a:p>
        </p:txBody>
      </p:sp>
      <p:sp>
        <p:nvSpPr>
          <p:cNvPr id="88072" name="Text Box 16"/>
          <p:cNvSpPr txBox="1">
            <a:spLocks noChangeArrowheads="1"/>
          </p:cNvSpPr>
          <p:nvPr/>
        </p:nvSpPr>
        <p:spPr bwMode="auto">
          <a:xfrm>
            <a:off x="5422911" y="3500438"/>
            <a:ext cx="1771639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1" hangingPunct="1"/>
            <a:r>
              <a:rPr lang="pt-BR" dirty="0"/>
              <a:t> </a:t>
            </a:r>
            <a:r>
              <a:rPr lang="pt-BR" dirty="0" err="1" smtClean="0"/>
              <a:t>Glándula</a:t>
            </a:r>
            <a:r>
              <a:rPr lang="pt-BR" dirty="0" smtClean="0"/>
              <a:t> </a:t>
            </a:r>
            <a:r>
              <a:rPr lang="pt-BR" dirty="0" err="1"/>
              <a:t>tiroides</a:t>
            </a:r>
            <a:endParaRPr kumimoji="1" lang="ja-JP" altLang="en-US" dirty="0"/>
          </a:p>
        </p:txBody>
      </p:sp>
      <p:sp>
        <p:nvSpPr>
          <p:cNvPr id="88073" name="Text Box 17"/>
          <p:cNvSpPr txBox="1">
            <a:spLocks noChangeArrowheads="1"/>
          </p:cNvSpPr>
          <p:nvPr/>
        </p:nvSpPr>
        <p:spPr bwMode="auto">
          <a:xfrm>
            <a:off x="2268538" y="5949950"/>
            <a:ext cx="2951162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pt-BR" dirty="0" err="1" smtClean="0"/>
              <a:t>Imagen</a:t>
            </a:r>
            <a:r>
              <a:rPr lang="pt-BR" dirty="0" smtClean="0"/>
              <a:t> </a:t>
            </a:r>
            <a:r>
              <a:rPr kumimoji="1" lang="en-US" altLang="ja-JP" dirty="0" smtClean="0"/>
              <a:t>Extended </a:t>
            </a:r>
            <a:r>
              <a:rPr kumimoji="1" lang="en-US" altLang="ja-JP" dirty="0"/>
              <a:t>Field of View (EFV) </a:t>
            </a:r>
            <a:r>
              <a:rPr lang="pt-BR" dirty="0" smtClean="0"/>
              <a:t>de </a:t>
            </a:r>
            <a:r>
              <a:rPr lang="pt-BR" dirty="0" err="1"/>
              <a:t>la</a:t>
            </a:r>
            <a:r>
              <a:rPr lang="pt-BR" dirty="0"/>
              <a:t> </a:t>
            </a:r>
            <a:r>
              <a:rPr lang="pt-BR" dirty="0" err="1"/>
              <a:t>tiroides</a:t>
            </a:r>
            <a:endParaRPr kumimoji="1" lang="ja-JP" altLang="en-US" dirty="0"/>
          </a:p>
        </p:txBody>
      </p:sp>
      <p:sp>
        <p:nvSpPr>
          <p:cNvPr id="88074" name="Text Box 18"/>
          <p:cNvSpPr txBox="1">
            <a:spLocks noChangeArrowheads="1"/>
          </p:cNvSpPr>
          <p:nvPr/>
        </p:nvSpPr>
        <p:spPr bwMode="auto">
          <a:xfrm>
            <a:off x="5527642" y="5949950"/>
            <a:ext cx="962058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1" hangingPunct="1"/>
            <a:r>
              <a:rPr lang="pt-BR" dirty="0" smtClean="0"/>
              <a:t>Testículo</a:t>
            </a:r>
            <a:endParaRPr kumimoji="1" lang="ja-JP" altLang="en-US" dirty="0"/>
          </a:p>
        </p:txBody>
      </p:sp>
      <p:pic>
        <p:nvPicPr>
          <p:cNvPr id="88075" name="Picture 19" descr="p7-6_トラペゾイド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51100" y="1670050"/>
            <a:ext cx="2667000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76" name="Picture 20" descr="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7763" y="4154488"/>
            <a:ext cx="271145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77" name="Picture 21" descr="8-5_Testi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97575" y="4070350"/>
            <a:ext cx="2008188" cy="172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78" name="Picture 22" descr="A6_thyroid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86463" y="1646238"/>
            <a:ext cx="2027237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79" name="Rectangle 2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Imágenes - Partes Blandas</a:t>
            </a:r>
            <a:endParaRPr lang="es-AR" altLang="ja-JP" dirty="0" smtClean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337" name="Picture 9" descr="a7_(with_liver_image_on_the_monitor)"/>
          <p:cNvPicPr>
            <a:picLocks noChangeAspect="1" noChangeArrowheads="1"/>
          </p:cNvPicPr>
          <p:nvPr/>
        </p:nvPicPr>
        <p:blipFill>
          <a:blip r:embed="rId3" cstate="print">
            <a:lum bright="-6000"/>
          </a:blip>
          <a:srcRect l="11963" t="15041" r="4099" b="2405"/>
          <a:stretch>
            <a:fillRect/>
          </a:stretch>
        </p:blipFill>
        <p:spPr bwMode="auto">
          <a:xfrm>
            <a:off x="6723509" y="2843644"/>
            <a:ext cx="2312987" cy="3382962"/>
          </a:xfrm>
          <a:prstGeom prst="rect">
            <a:avLst/>
          </a:prstGeom>
          <a:noFill/>
        </p:spPr>
      </p:pic>
      <p:pic>
        <p:nvPicPr>
          <p:cNvPr id="483333" name="Picture 5" descr="17-1"/>
          <p:cNvPicPr>
            <a:picLocks noChangeAspect="1" noChangeArrowheads="1"/>
          </p:cNvPicPr>
          <p:nvPr/>
        </p:nvPicPr>
        <p:blipFill>
          <a:blip r:embed="rId4" cstate="print">
            <a:lum bright="-6000" contrast="6000"/>
          </a:blip>
          <a:srcRect l="5870" t="5850" r="-500" b="14670"/>
          <a:stretch>
            <a:fillRect/>
          </a:stretch>
        </p:blipFill>
        <p:spPr bwMode="auto">
          <a:xfrm>
            <a:off x="4748659" y="3204006"/>
            <a:ext cx="2238375" cy="3167063"/>
          </a:xfrm>
          <a:prstGeom prst="rect">
            <a:avLst/>
          </a:prstGeom>
          <a:noFill/>
        </p:spPr>
      </p:pic>
      <p:sp>
        <p:nvSpPr>
          <p:cNvPr id="483335" name="AutoShape 7"/>
          <p:cNvSpPr>
            <a:spLocks noChangeArrowheads="1"/>
          </p:cNvSpPr>
          <p:nvPr/>
        </p:nvSpPr>
        <p:spPr bwMode="auto">
          <a:xfrm>
            <a:off x="1249809" y="5148694"/>
            <a:ext cx="3455987" cy="865187"/>
          </a:xfrm>
          <a:prstGeom prst="wedgeRoundRectCallout">
            <a:avLst>
              <a:gd name="adj1" fmla="val 71912"/>
              <a:gd name="adj2" fmla="val -97523"/>
              <a:gd name="adj3" fmla="val 16667"/>
            </a:avLst>
          </a:prstGeom>
          <a:solidFill>
            <a:schemeClr val="bg2">
              <a:alpha val="5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s-ES" altLang="ja-JP" sz="2000" dirty="0" smtClean="0"/>
              <a:t>Compacto y Peso Ligero</a:t>
            </a:r>
            <a:endParaRPr lang="es-ES" altLang="ja-JP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7164288" y="6300226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Alpha 7</a:t>
            </a:r>
            <a:endParaRPr lang="en-US" sz="1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220072" y="6444044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Alpha 6</a:t>
            </a:r>
            <a:endParaRPr lang="en-US" sz="1800" b="1" dirty="0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611561" y="548680"/>
            <a:ext cx="8208912" cy="500658"/>
          </a:xfrm>
          <a:prstGeom prst="rect">
            <a:avLst/>
          </a:prstGeom>
          <a:noFill/>
          <a:ln/>
        </p:spPr>
        <p:txBody>
          <a:bodyPr lIns="72000" tIns="72000" rIns="72000" bIns="7200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514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F</a:t>
            </a:r>
            <a:r>
              <a:rPr kumimoji="1" lang="es-ES" sz="2800" b="0" i="0" u="none" strike="noStrike" kern="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514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unciones Completas y Calidad de Imagen </a:t>
            </a:r>
            <a:endParaRPr kumimoji="1" lang="en-US" altLang="ja-JP" sz="2800" b="0" i="0" u="none" strike="noStrike" kern="0" cap="none" spc="0" normalizeH="0" baseline="0" noProof="0" dirty="0" smtClean="0">
              <a:ln>
                <a:noFill/>
              </a:ln>
              <a:effectLst>
                <a:outerShdw blurRad="38100" dist="38100" dir="2700000" algn="tl">
                  <a:srgbClr val="000514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539552" y="1196752"/>
            <a:ext cx="9001000" cy="3384550"/>
          </a:xfrm>
          <a:prstGeom prst="rect">
            <a:avLst/>
          </a:prstGeom>
          <a:noFill/>
          <a:ln/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7F00"/>
              </a:buClr>
              <a:buSzPct val="85000"/>
              <a:buFont typeface="Wingdings" pitchFamily="2" charset="2"/>
              <a:buChar char="l"/>
              <a:tabLst/>
              <a:defRPr/>
            </a:pPr>
            <a:r>
              <a:rPr kumimoji="1" lang="es-ES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Arquitectura (hardware)</a:t>
            </a:r>
            <a:endParaRPr kumimoji="1" lang="en-US" altLang="ja-JP" sz="24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7F00"/>
              </a:buClr>
              <a:buSzPct val="85000"/>
              <a:buFont typeface="Wingdings" pitchFamily="2" charset="2"/>
              <a:buNone/>
              <a:tabLst/>
              <a:defRPr/>
            </a:pPr>
            <a:r>
              <a:rPr kumimoji="1" lang="en-US" altLang="ja-JP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  <a:endParaRPr kumimoji="1" lang="en-US" altLang="ja-JP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white">
          <a:xfrm>
            <a:off x="683568" y="1844824"/>
            <a:ext cx="8064500" cy="352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>
              <a:lnSpc>
                <a:spcPct val="110000"/>
              </a:lnSpc>
              <a:spcBef>
                <a:spcPct val="20000"/>
              </a:spcBef>
              <a:buClr>
                <a:srgbClr val="FF7F00"/>
              </a:buClr>
              <a:buSzPct val="85000"/>
              <a:buFont typeface="Wingdings" pitchFamily="2" charset="2"/>
              <a:buNone/>
            </a:pPr>
            <a:r>
              <a:rPr lang="es-ES" sz="2400" dirty="0" smtClean="0"/>
              <a:t>Sucesor del a7 con:</a:t>
            </a:r>
            <a:r>
              <a:rPr lang="es-ES" sz="2400" dirty="0"/>
              <a:t/>
            </a:r>
            <a:br>
              <a:rPr lang="es-ES" sz="2400" dirty="0"/>
            </a:br>
            <a:r>
              <a:rPr lang="es-ES" sz="2400" dirty="0"/>
              <a:t>  </a:t>
            </a:r>
            <a:r>
              <a:rPr lang="es-ES" sz="2400" dirty="0" smtClean="0"/>
              <a:t>- Todas las funciones de imagen y de red;</a:t>
            </a:r>
          </a:p>
          <a:p>
            <a:pPr algn="l">
              <a:lnSpc>
                <a:spcPct val="110000"/>
              </a:lnSpc>
              <a:spcBef>
                <a:spcPct val="20000"/>
              </a:spcBef>
              <a:buClr>
                <a:srgbClr val="FF7F00"/>
              </a:buClr>
              <a:buSzPct val="85000"/>
              <a:buFont typeface="Wingdings" pitchFamily="2" charset="2"/>
              <a:buNone/>
            </a:pPr>
            <a:r>
              <a:rPr lang="es-ES" sz="2400" dirty="0" smtClean="0"/>
              <a:t>  - Todos los periféricos. </a:t>
            </a:r>
          </a:p>
          <a:p>
            <a:pPr algn="l">
              <a:lnSpc>
                <a:spcPct val="110000"/>
              </a:lnSpc>
              <a:spcBef>
                <a:spcPct val="20000"/>
              </a:spcBef>
              <a:buClr>
                <a:srgbClr val="FF7F00"/>
              </a:buClr>
              <a:buSzPct val="85000"/>
              <a:buFont typeface="Wingdings" pitchFamily="2" charset="2"/>
              <a:buNone/>
            </a:pPr>
            <a:endParaRPr lang="es-ES" sz="2400" dirty="0"/>
          </a:p>
          <a:p>
            <a:pPr marL="342900" indent="-342900" algn="l">
              <a:spcBef>
                <a:spcPct val="20000"/>
              </a:spcBef>
              <a:buClr>
                <a:srgbClr val="FF7F00"/>
              </a:buClr>
              <a:buSzPct val="85000"/>
              <a:buFont typeface="Wingdings" pitchFamily="2" charset="2"/>
              <a:buNone/>
            </a:pPr>
            <a:r>
              <a:rPr lang="es-ES" sz="2400" dirty="0" smtClean="0"/>
              <a:t>⇒ Buen Costo Beneficio</a:t>
            </a:r>
          </a:p>
          <a:p>
            <a:pPr marL="342900" indent="-342900" algn="l">
              <a:spcBef>
                <a:spcPct val="20000"/>
              </a:spcBef>
              <a:buClr>
                <a:srgbClr val="FF7F00"/>
              </a:buClr>
              <a:buSzPct val="85000"/>
              <a:buFont typeface="Wingdings" pitchFamily="2" charset="2"/>
              <a:buNone/>
            </a:pPr>
            <a:r>
              <a:rPr lang="es-ES" sz="2400" dirty="0" smtClean="0"/>
              <a:t>		Compacto</a:t>
            </a:r>
            <a:br>
              <a:rPr lang="es-ES" sz="2400" dirty="0" smtClean="0"/>
            </a:br>
            <a:r>
              <a:rPr lang="es-ES" sz="2400" dirty="0" smtClean="0"/>
              <a:t>	Peso Ligero</a:t>
            </a:r>
          </a:p>
          <a:p>
            <a:pPr algn="l">
              <a:lnSpc>
                <a:spcPct val="110000"/>
              </a:lnSpc>
              <a:spcBef>
                <a:spcPct val="20000"/>
              </a:spcBef>
              <a:buClr>
                <a:srgbClr val="FF7F00"/>
              </a:buClr>
              <a:buSzPct val="85000"/>
              <a:buFont typeface="Wingdings" pitchFamily="2" charset="2"/>
              <a:buNone/>
            </a:pPr>
            <a:endParaRPr lang="es-ES" sz="2400" dirty="0" smtClean="0"/>
          </a:p>
          <a:p>
            <a:pPr algn="l">
              <a:lnSpc>
                <a:spcPct val="110000"/>
              </a:lnSpc>
              <a:spcBef>
                <a:spcPct val="20000"/>
              </a:spcBef>
              <a:buClr>
                <a:srgbClr val="FF7F00"/>
              </a:buClr>
              <a:buSzPct val="85000"/>
              <a:buFont typeface="Wingdings" pitchFamily="2" charset="2"/>
              <a:buNone/>
            </a:pPr>
            <a:endParaRPr lang="en-US" altLang="ja-JP" sz="2800" dirty="0"/>
          </a:p>
        </p:txBody>
      </p:sp>
      <p:sp>
        <p:nvSpPr>
          <p:cNvPr id="13" name="Rectangle 12"/>
          <p:cNvSpPr/>
          <p:nvPr/>
        </p:nvSpPr>
        <p:spPr>
          <a:xfrm>
            <a:off x="7452320" y="1115452"/>
            <a:ext cx="1165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altLang="ja-JP" sz="1800" b="1" dirty="0" err="1" smtClean="0"/>
              <a:t>Alpha</a:t>
            </a:r>
            <a:r>
              <a:rPr lang="es-ES" altLang="ja-JP" sz="1800" b="1" dirty="0" smtClean="0"/>
              <a:t> 6</a:t>
            </a:r>
            <a:endParaRPr lang="en-US" sz="1800" b="1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Rot="1" noChangeArrowheads="1"/>
          </p:cNvSpPr>
          <p:nvPr/>
        </p:nvSpPr>
        <p:spPr bwMode="black">
          <a:xfrm>
            <a:off x="685800" y="188913"/>
            <a:ext cx="5791200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/>
            <a:endParaRPr lang="ja-JP" altLang="en-US" sz="3200" b="1">
              <a:latin typeface="Arial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297113" y="1539875"/>
            <a:ext cx="2952750" cy="1968500"/>
            <a:chOff x="2042" y="1889"/>
            <a:chExt cx="1860" cy="1240"/>
          </a:xfrm>
        </p:grpSpPr>
        <p:sp>
          <p:nvSpPr>
            <p:cNvPr id="136196" name="Rectangle 4"/>
            <p:cNvSpPr>
              <a:spLocks noChangeArrowheads="1"/>
            </p:cNvSpPr>
            <p:nvPr/>
          </p:nvSpPr>
          <p:spPr bwMode="auto">
            <a:xfrm>
              <a:off x="2042" y="1889"/>
              <a:ext cx="1860" cy="1240"/>
            </a:xfrm>
            <a:prstGeom prst="rect">
              <a:avLst/>
            </a:prstGeom>
            <a:gradFill rotWithShape="1">
              <a:gsLst>
                <a:gs pos="0">
                  <a:schemeClr val="bg2">
                    <a:alpha val="75000"/>
                  </a:schemeClr>
                </a:gs>
                <a:gs pos="50000">
                  <a:schemeClr val="bg2">
                    <a:gamma/>
                    <a:shade val="46275"/>
                    <a:invGamma/>
                    <a:alpha val="25000"/>
                  </a:schemeClr>
                </a:gs>
                <a:gs pos="100000">
                  <a:schemeClr val="bg2">
                    <a:alpha val="75000"/>
                  </a:schemeClr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72000" tIns="72000" rIns="72000" bIns="72000" anchor="ctr"/>
            <a:lstStyle/>
            <a:p>
              <a:pPr>
                <a:defRPr/>
              </a:pPr>
              <a:endParaRPr lang="pt-BR">
                <a:latin typeface="Verdana" pitchFamily="34" charset="0"/>
                <a:ea typeface="ＭＳ Ｐゴシック" pitchFamily="50" charset="-128"/>
              </a:endParaRPr>
            </a:p>
          </p:txBody>
        </p:sp>
        <p:sp>
          <p:nvSpPr>
            <p:cNvPr id="89111" name="Rectangle 5"/>
            <p:cNvSpPr>
              <a:spLocks noChangeArrowheads="1"/>
            </p:cNvSpPr>
            <p:nvPr/>
          </p:nvSpPr>
          <p:spPr bwMode="auto">
            <a:xfrm>
              <a:off x="2099" y="1942"/>
              <a:ext cx="1746" cy="113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72000" tIns="72000" rIns="72000" bIns="72000" anchor="ctr"/>
            <a:lstStyle/>
            <a:p>
              <a:endParaRPr lang="pt-BR"/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5511800" y="1524000"/>
            <a:ext cx="2952750" cy="1968500"/>
            <a:chOff x="2042" y="1889"/>
            <a:chExt cx="1860" cy="1240"/>
          </a:xfrm>
        </p:grpSpPr>
        <p:sp>
          <p:nvSpPr>
            <p:cNvPr id="136199" name="Rectangle 7"/>
            <p:cNvSpPr>
              <a:spLocks noChangeArrowheads="1"/>
            </p:cNvSpPr>
            <p:nvPr/>
          </p:nvSpPr>
          <p:spPr bwMode="auto">
            <a:xfrm>
              <a:off x="2042" y="1889"/>
              <a:ext cx="1860" cy="1240"/>
            </a:xfrm>
            <a:prstGeom prst="rect">
              <a:avLst/>
            </a:prstGeom>
            <a:gradFill rotWithShape="1">
              <a:gsLst>
                <a:gs pos="0">
                  <a:schemeClr val="bg2">
                    <a:alpha val="75000"/>
                  </a:schemeClr>
                </a:gs>
                <a:gs pos="50000">
                  <a:schemeClr val="bg2">
                    <a:gamma/>
                    <a:shade val="46275"/>
                    <a:invGamma/>
                    <a:alpha val="25000"/>
                  </a:schemeClr>
                </a:gs>
                <a:gs pos="100000">
                  <a:schemeClr val="bg2">
                    <a:alpha val="75000"/>
                  </a:schemeClr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72000" tIns="72000" rIns="72000" bIns="72000" anchor="ctr"/>
            <a:lstStyle/>
            <a:p>
              <a:pPr>
                <a:defRPr/>
              </a:pPr>
              <a:endParaRPr lang="pt-BR">
                <a:latin typeface="Verdana" pitchFamily="34" charset="0"/>
                <a:ea typeface="ＭＳ Ｐゴシック" pitchFamily="50" charset="-128"/>
              </a:endParaRPr>
            </a:p>
          </p:txBody>
        </p:sp>
        <p:sp>
          <p:nvSpPr>
            <p:cNvPr id="89109" name="Rectangle 8"/>
            <p:cNvSpPr>
              <a:spLocks noChangeArrowheads="1"/>
            </p:cNvSpPr>
            <p:nvPr/>
          </p:nvSpPr>
          <p:spPr bwMode="auto">
            <a:xfrm>
              <a:off x="2099" y="1942"/>
              <a:ext cx="1746" cy="113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72000" tIns="72000" rIns="72000" bIns="72000" anchor="ctr"/>
            <a:lstStyle/>
            <a:p>
              <a:pPr algn="ctr"/>
              <a:endParaRPr lang="ja-JP" altLang="en-US"/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2301875" y="3984625"/>
            <a:ext cx="2952750" cy="1968500"/>
            <a:chOff x="2042" y="1889"/>
            <a:chExt cx="1860" cy="1240"/>
          </a:xfrm>
        </p:grpSpPr>
        <p:sp>
          <p:nvSpPr>
            <p:cNvPr id="136202" name="Rectangle 10"/>
            <p:cNvSpPr>
              <a:spLocks noChangeArrowheads="1"/>
            </p:cNvSpPr>
            <p:nvPr/>
          </p:nvSpPr>
          <p:spPr bwMode="auto">
            <a:xfrm>
              <a:off x="2042" y="1889"/>
              <a:ext cx="1860" cy="1240"/>
            </a:xfrm>
            <a:prstGeom prst="rect">
              <a:avLst/>
            </a:prstGeom>
            <a:gradFill rotWithShape="1">
              <a:gsLst>
                <a:gs pos="0">
                  <a:schemeClr val="bg2">
                    <a:alpha val="75000"/>
                  </a:schemeClr>
                </a:gs>
                <a:gs pos="50000">
                  <a:schemeClr val="bg2">
                    <a:gamma/>
                    <a:shade val="46275"/>
                    <a:invGamma/>
                    <a:alpha val="25000"/>
                  </a:schemeClr>
                </a:gs>
                <a:gs pos="100000">
                  <a:schemeClr val="bg2">
                    <a:alpha val="75000"/>
                  </a:schemeClr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72000" tIns="72000" rIns="72000" bIns="72000" anchor="ctr"/>
            <a:lstStyle/>
            <a:p>
              <a:pPr>
                <a:defRPr/>
              </a:pPr>
              <a:endParaRPr lang="pt-BR">
                <a:latin typeface="Verdana" pitchFamily="34" charset="0"/>
                <a:ea typeface="ＭＳ Ｐゴシック" pitchFamily="50" charset="-128"/>
              </a:endParaRPr>
            </a:p>
          </p:txBody>
        </p:sp>
        <p:sp>
          <p:nvSpPr>
            <p:cNvPr id="89107" name="Rectangle 11"/>
            <p:cNvSpPr>
              <a:spLocks noChangeArrowheads="1"/>
            </p:cNvSpPr>
            <p:nvPr/>
          </p:nvSpPr>
          <p:spPr bwMode="auto">
            <a:xfrm>
              <a:off x="2099" y="1942"/>
              <a:ext cx="1746" cy="113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72000" tIns="72000" rIns="72000" bIns="72000" anchor="ctr"/>
            <a:lstStyle/>
            <a:p>
              <a:endParaRPr lang="pt-BR"/>
            </a:p>
          </p:txBody>
        </p:sp>
      </p:grp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5489575" y="3984625"/>
            <a:ext cx="2952750" cy="1968500"/>
            <a:chOff x="2042" y="1889"/>
            <a:chExt cx="1860" cy="1240"/>
          </a:xfrm>
        </p:grpSpPr>
        <p:sp>
          <p:nvSpPr>
            <p:cNvPr id="136205" name="Rectangle 13"/>
            <p:cNvSpPr>
              <a:spLocks noChangeArrowheads="1"/>
            </p:cNvSpPr>
            <p:nvPr/>
          </p:nvSpPr>
          <p:spPr bwMode="auto">
            <a:xfrm>
              <a:off x="2042" y="1889"/>
              <a:ext cx="1860" cy="1240"/>
            </a:xfrm>
            <a:prstGeom prst="rect">
              <a:avLst/>
            </a:prstGeom>
            <a:gradFill rotWithShape="1">
              <a:gsLst>
                <a:gs pos="0">
                  <a:schemeClr val="bg2">
                    <a:alpha val="75000"/>
                  </a:schemeClr>
                </a:gs>
                <a:gs pos="50000">
                  <a:schemeClr val="bg2">
                    <a:gamma/>
                    <a:shade val="46275"/>
                    <a:invGamma/>
                    <a:alpha val="25000"/>
                  </a:schemeClr>
                </a:gs>
                <a:gs pos="100000">
                  <a:schemeClr val="bg2">
                    <a:alpha val="75000"/>
                  </a:schemeClr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72000" tIns="72000" rIns="72000" bIns="72000" anchor="ctr"/>
            <a:lstStyle/>
            <a:p>
              <a:pPr>
                <a:defRPr/>
              </a:pPr>
              <a:endParaRPr lang="pt-BR">
                <a:latin typeface="Verdana" pitchFamily="34" charset="0"/>
                <a:ea typeface="ＭＳ Ｐゴシック" pitchFamily="50" charset="-128"/>
              </a:endParaRPr>
            </a:p>
          </p:txBody>
        </p:sp>
        <p:sp>
          <p:nvSpPr>
            <p:cNvPr id="89105" name="Rectangle 14"/>
            <p:cNvSpPr>
              <a:spLocks noChangeArrowheads="1"/>
            </p:cNvSpPr>
            <p:nvPr/>
          </p:nvSpPr>
          <p:spPr bwMode="auto">
            <a:xfrm>
              <a:off x="2099" y="1942"/>
              <a:ext cx="1746" cy="113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72000" tIns="72000" rIns="72000" bIns="72000" anchor="ctr"/>
            <a:lstStyle/>
            <a:p>
              <a:endParaRPr lang="pt-BR"/>
            </a:p>
          </p:txBody>
        </p:sp>
      </p:grpSp>
      <p:sp>
        <p:nvSpPr>
          <p:cNvPr id="89095" name="Text Box 15"/>
          <p:cNvSpPr txBox="1">
            <a:spLocks noChangeArrowheads="1"/>
          </p:cNvSpPr>
          <p:nvPr/>
        </p:nvSpPr>
        <p:spPr bwMode="auto">
          <a:xfrm>
            <a:off x="2268538" y="3549650"/>
            <a:ext cx="1959896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BR" dirty="0" smtClean="0"/>
              <a:t>Ventrículo </a:t>
            </a:r>
            <a:r>
              <a:rPr lang="pt-BR" dirty="0" err="1"/>
              <a:t>izquierdo</a:t>
            </a:r>
            <a:endParaRPr kumimoji="1" lang="ja-JP" altLang="en-US" dirty="0"/>
          </a:p>
        </p:txBody>
      </p:sp>
      <p:sp>
        <p:nvSpPr>
          <p:cNvPr id="89096" name="Text Box 16"/>
          <p:cNvSpPr txBox="1">
            <a:spLocks noChangeArrowheads="1"/>
          </p:cNvSpPr>
          <p:nvPr/>
        </p:nvSpPr>
        <p:spPr bwMode="auto">
          <a:xfrm>
            <a:off x="2268538" y="6053138"/>
            <a:ext cx="2846228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BR" dirty="0"/>
              <a:t>Defeito do Septo </a:t>
            </a:r>
            <a:r>
              <a:rPr lang="pt-BR" dirty="0" smtClean="0"/>
              <a:t>Atrial </a:t>
            </a:r>
            <a:r>
              <a:rPr kumimoji="1" lang="en-US" altLang="ja-JP" dirty="0" smtClean="0"/>
              <a:t>(ASD</a:t>
            </a:r>
            <a:r>
              <a:rPr kumimoji="1" lang="en-US" altLang="ja-JP" dirty="0"/>
              <a:t>)</a:t>
            </a:r>
          </a:p>
        </p:txBody>
      </p:sp>
      <p:sp>
        <p:nvSpPr>
          <p:cNvPr id="89097" name="Text Box 17"/>
          <p:cNvSpPr txBox="1">
            <a:spLocks noChangeArrowheads="1"/>
          </p:cNvSpPr>
          <p:nvPr/>
        </p:nvSpPr>
        <p:spPr bwMode="auto">
          <a:xfrm>
            <a:off x="5436096" y="6021288"/>
            <a:ext cx="3094117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1" hangingPunct="1"/>
            <a:r>
              <a:rPr lang="es-ES" dirty="0"/>
              <a:t>Estenosis de la arteria periférica</a:t>
            </a:r>
            <a:endParaRPr kumimoji="1" lang="ja-JP" altLang="en-US" dirty="0"/>
          </a:p>
        </p:txBody>
      </p:sp>
      <p:pic>
        <p:nvPicPr>
          <p:cNvPr id="136210" name="A6_Cardiac01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81263" y="1724025"/>
            <a:ext cx="2606675" cy="159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211" name="A6_stenosis.AVI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10225" y="4257675"/>
            <a:ext cx="2706688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100" name="Rectangle 2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Imágenes</a:t>
            </a:r>
            <a:r>
              <a:rPr lang="pt-BR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pt-BR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- Cardiovascular</a:t>
            </a:r>
            <a:endParaRPr lang="ja-JP" altLang="en-US" dirty="0" smtClean="0"/>
          </a:p>
        </p:txBody>
      </p:sp>
      <p:pic>
        <p:nvPicPr>
          <p:cNvPr id="89101" name="Picture 21" descr="頸動脈プラーク"/>
          <p:cNvPicPr>
            <a:picLocks noChangeAspect="1" noChangeArrowheads="1"/>
          </p:cNvPicPr>
          <p:nvPr/>
        </p:nvPicPr>
        <p:blipFill>
          <a:blip r:embed="rId7" cstate="print">
            <a:lum bright="6000"/>
          </a:blip>
          <a:srcRect l="12935" t="12903" r="12935" b="13852"/>
          <a:stretch>
            <a:fillRect/>
          </a:stretch>
        </p:blipFill>
        <p:spPr bwMode="auto">
          <a:xfrm>
            <a:off x="5872163" y="1682750"/>
            <a:ext cx="2232025" cy="165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214" name="a6_ASD.AVI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3"/>
          </p:nvPr>
        </p:nvPicPr>
        <p:blipFill>
          <a:blip r:embed="rId8" cstate="print"/>
          <a:srcRect/>
          <a:stretch>
            <a:fillRect/>
          </a:stretch>
        </p:blipFill>
        <p:spPr>
          <a:xfrm>
            <a:off x="2568575" y="4149725"/>
            <a:ext cx="2435225" cy="1704975"/>
          </a:xfrm>
        </p:spPr>
      </p:pic>
      <p:sp>
        <p:nvSpPr>
          <p:cNvPr id="89103" name="Text Box 23"/>
          <p:cNvSpPr txBox="1">
            <a:spLocks noChangeArrowheads="1"/>
          </p:cNvSpPr>
          <p:nvPr/>
        </p:nvSpPr>
        <p:spPr bwMode="auto">
          <a:xfrm>
            <a:off x="5435600" y="3556000"/>
            <a:ext cx="651140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kumimoji="1" lang="en-US" altLang="ja-JP" dirty="0" err="1" smtClean="0"/>
              <a:t>Placa</a:t>
            </a:r>
            <a:endParaRPr kumimoji="1" lang="ja-JP" alt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8" fill="hold"/>
                                        <p:tgtEl>
                                          <p:spTgt spid="1362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6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022" fill="hold"/>
                                        <p:tgtEl>
                                          <p:spTgt spid="1362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9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37" fill="hold"/>
                                        <p:tgtEl>
                                          <p:spTgt spid="1362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3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6210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6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362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210"/>
                  </p:tgtEl>
                </p:cond>
              </p:nextCondLst>
            </p:seq>
            <p:video>
              <p:cMediaNode>
                <p:cTn id="19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6211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6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362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211"/>
                  </p:tgtEl>
                </p:cond>
              </p:nextCondLst>
            </p:seq>
            <p:video>
              <p:cMediaNode>
                <p:cTn id="25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6214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6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362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214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black">
          <a:xfrm>
            <a:off x="683568" y="3140968"/>
            <a:ext cx="770572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s-ES_tradnl" altLang="ja-JP" sz="2800" dirty="0" smtClean="0"/>
              <a:t>Muchas gracias por su atención.</a:t>
            </a:r>
            <a:r>
              <a:rPr lang="ja-JP" altLang="en-US" sz="2800" ker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　　　　　　　　　　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337" name="Picture 9" descr="a7_(with_liver_image_on_the_monitor)"/>
          <p:cNvPicPr>
            <a:picLocks noChangeAspect="1" noChangeArrowheads="1"/>
          </p:cNvPicPr>
          <p:nvPr/>
        </p:nvPicPr>
        <p:blipFill>
          <a:blip r:embed="rId3" cstate="print">
            <a:lum bright="-6000"/>
          </a:blip>
          <a:srcRect l="11963" t="15041" r="4099" b="2405"/>
          <a:stretch>
            <a:fillRect/>
          </a:stretch>
        </p:blipFill>
        <p:spPr bwMode="auto">
          <a:xfrm>
            <a:off x="6723509" y="2564904"/>
            <a:ext cx="2312987" cy="3382962"/>
          </a:xfrm>
          <a:prstGeom prst="rect">
            <a:avLst/>
          </a:prstGeom>
          <a:noFill/>
        </p:spPr>
      </p:pic>
      <p:sp>
        <p:nvSpPr>
          <p:cNvPr id="87042" name="Rectangle 2"/>
          <p:cNvSpPr>
            <a:spLocks noGrp="1" noRot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ja-JP" dirty="0" err="1"/>
              <a:t>ProSound</a:t>
            </a:r>
            <a:r>
              <a:rPr lang="en-US" altLang="ja-JP" dirty="0"/>
              <a:t> </a:t>
            </a:r>
            <a:r>
              <a:rPr lang="en-US" altLang="ja-JP" sz="4000" dirty="0">
                <a:latin typeface="Symbol" pitchFamily="18" charset="2"/>
              </a:rPr>
              <a:t> </a:t>
            </a:r>
            <a:r>
              <a:rPr lang="en-US" altLang="ja-JP" dirty="0" smtClean="0"/>
              <a:t>Alpha 6</a:t>
            </a:r>
            <a:endParaRPr lang="en-US" altLang="ja-JP" dirty="0"/>
          </a:p>
        </p:txBody>
      </p:sp>
      <p:sp>
        <p:nvSpPr>
          <p:cNvPr id="48333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9552" y="1340768"/>
            <a:ext cx="8077200" cy="2808287"/>
          </a:xfrm>
        </p:spPr>
        <p:txBody>
          <a:bodyPr/>
          <a:lstStyle/>
          <a:p>
            <a:r>
              <a:rPr lang="es-ES" dirty="0" smtClean="0"/>
              <a:t>Altura</a:t>
            </a:r>
            <a:r>
              <a:rPr lang="es-ES" altLang="ja-JP" dirty="0" smtClean="0"/>
              <a:t>: 130cm-155 </a:t>
            </a:r>
            <a:r>
              <a:rPr lang="es-ES" altLang="ja-JP" sz="2000" dirty="0" smtClean="0"/>
              <a:t>(136-170cm en a7)</a:t>
            </a:r>
          </a:p>
          <a:p>
            <a:r>
              <a:rPr lang="es-ES" dirty="0" smtClean="0"/>
              <a:t>Ancho</a:t>
            </a:r>
            <a:r>
              <a:rPr lang="es-ES" altLang="ja-JP" dirty="0" smtClean="0"/>
              <a:t>: 42cm </a:t>
            </a:r>
            <a:r>
              <a:rPr lang="es-ES" altLang="ja-JP" sz="2000" dirty="0" smtClean="0"/>
              <a:t>(49cm en a7)</a:t>
            </a:r>
          </a:p>
          <a:p>
            <a:r>
              <a:rPr lang="es-ES" dirty="0" smtClean="0"/>
              <a:t>Profundidad</a:t>
            </a:r>
            <a:r>
              <a:rPr lang="es-ES" altLang="ja-JP" dirty="0" smtClean="0"/>
              <a:t>: 70cm </a:t>
            </a:r>
            <a:r>
              <a:rPr lang="es-ES" altLang="ja-JP" sz="2000" dirty="0" smtClean="0"/>
              <a:t>(79cm en a7)</a:t>
            </a:r>
          </a:p>
          <a:p>
            <a:r>
              <a:rPr lang="es-ES" altLang="ja-JP" dirty="0" smtClean="0"/>
              <a:t>Peso: 70Kg </a:t>
            </a:r>
            <a:r>
              <a:rPr lang="es-ES" altLang="ja-JP" sz="2000" dirty="0" smtClean="0"/>
              <a:t>(107Kg en a7)</a:t>
            </a:r>
          </a:p>
          <a:p>
            <a:pPr lvl="1">
              <a:buNone/>
            </a:pPr>
            <a:r>
              <a:rPr lang="es-ES" altLang="ja-JP" sz="2000" dirty="0" smtClean="0"/>
              <a:t>(</a:t>
            </a:r>
            <a:r>
              <a:rPr lang="es-ES" sz="2000" dirty="0" smtClean="0"/>
              <a:t>la </a:t>
            </a:r>
            <a:r>
              <a:rPr lang="es-ES" altLang="ja-JP" sz="2000" dirty="0" smtClean="0"/>
              <a:t>unidad principal)</a:t>
            </a:r>
            <a:endParaRPr lang="es-ES" altLang="ja-JP" sz="2000" dirty="0"/>
          </a:p>
        </p:txBody>
      </p:sp>
      <p:pic>
        <p:nvPicPr>
          <p:cNvPr id="483333" name="Picture 5" descr="17-1"/>
          <p:cNvPicPr>
            <a:picLocks noChangeAspect="1" noChangeArrowheads="1"/>
          </p:cNvPicPr>
          <p:nvPr/>
        </p:nvPicPr>
        <p:blipFill>
          <a:blip r:embed="rId4" cstate="print">
            <a:lum bright="-6000" contrast="6000"/>
          </a:blip>
          <a:srcRect l="5870" t="5850" r="-500" b="14670"/>
          <a:stretch>
            <a:fillRect/>
          </a:stretch>
        </p:blipFill>
        <p:spPr bwMode="auto">
          <a:xfrm>
            <a:off x="4748659" y="2925266"/>
            <a:ext cx="2238375" cy="3167063"/>
          </a:xfrm>
          <a:prstGeom prst="rect">
            <a:avLst/>
          </a:prstGeom>
          <a:noFill/>
        </p:spPr>
      </p:pic>
      <p:sp>
        <p:nvSpPr>
          <p:cNvPr id="483335" name="AutoShape 7"/>
          <p:cNvSpPr>
            <a:spLocks noChangeArrowheads="1"/>
          </p:cNvSpPr>
          <p:nvPr/>
        </p:nvSpPr>
        <p:spPr bwMode="auto">
          <a:xfrm>
            <a:off x="1249809" y="4869954"/>
            <a:ext cx="3455987" cy="865187"/>
          </a:xfrm>
          <a:prstGeom prst="wedgeRoundRectCallout">
            <a:avLst>
              <a:gd name="adj1" fmla="val 71912"/>
              <a:gd name="adj2" fmla="val -97523"/>
              <a:gd name="adj3" fmla="val 16667"/>
            </a:avLst>
          </a:prstGeom>
          <a:solidFill>
            <a:schemeClr val="bg2">
              <a:alpha val="5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s-ES" altLang="ja-JP" sz="2000" dirty="0" smtClean="0"/>
              <a:t>Compacto y Peso Ligero</a:t>
            </a:r>
            <a:endParaRPr lang="es-ES" altLang="ja-JP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7164288" y="6021486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Alpha 7</a:t>
            </a:r>
            <a:endParaRPr lang="en-US" sz="1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220072" y="6165304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Alpha 6</a:t>
            </a:r>
            <a:endParaRPr lang="en-US" sz="1800" b="1" dirty="0"/>
          </a:p>
        </p:txBody>
      </p:sp>
      <p:sp>
        <p:nvSpPr>
          <p:cNvPr id="10" name="Rectangle 9"/>
          <p:cNvSpPr/>
          <p:nvPr/>
        </p:nvSpPr>
        <p:spPr>
          <a:xfrm>
            <a:off x="7452320" y="548680"/>
            <a:ext cx="1165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altLang="ja-JP" sz="1800" b="1" dirty="0" err="1" smtClean="0"/>
              <a:t>Alpha</a:t>
            </a:r>
            <a:r>
              <a:rPr lang="es-ES" altLang="ja-JP" sz="1800" b="1" dirty="0" smtClean="0"/>
              <a:t> 6</a:t>
            </a:r>
            <a:endParaRPr lang="en-US" sz="1800" b="1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6"/>
          <p:cNvSpPr>
            <a:spLocks noChangeArrowheads="1"/>
          </p:cNvSpPr>
          <p:nvPr/>
        </p:nvSpPr>
        <p:spPr bwMode="auto">
          <a:xfrm>
            <a:off x="755650" y="1196975"/>
            <a:ext cx="8077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rgbClr val="FF7F00"/>
              </a:buClr>
              <a:buSzPct val="85000"/>
              <a:buFont typeface="Wingdings" pitchFamily="2" charset="2"/>
              <a:buChar char="l"/>
            </a:pPr>
            <a:r>
              <a:rPr lang="es-ES" altLang="ja-JP" sz="2800" dirty="0" smtClean="0"/>
              <a:t>Compacto y Peso Ligero</a:t>
            </a:r>
            <a:endParaRPr lang="es-ES" altLang="ja-JP" sz="2800" dirty="0"/>
          </a:p>
        </p:txBody>
      </p:sp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5570538" y="2711450"/>
            <a:ext cx="1235075" cy="2311400"/>
          </a:xfrm>
          <a:prstGeom prst="rect">
            <a:avLst/>
          </a:prstGeom>
          <a:gradFill rotWithShape="1">
            <a:gsLst>
              <a:gs pos="0">
                <a:srgbClr val="4D4D4D">
                  <a:alpha val="70000"/>
                </a:srgbClr>
              </a:gs>
              <a:gs pos="100000">
                <a:srgbClr val="4D4D4D">
                  <a:gamma/>
                  <a:shade val="46275"/>
                  <a:invGamma/>
                </a:srgbClr>
              </a:gs>
            </a:gsLst>
            <a:lin ang="2700000" scaled="1"/>
          </a:gradFill>
          <a:ln w="9525" algn="ctr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05000"/>
              </a:lnSpc>
              <a:spcBef>
                <a:spcPct val="20000"/>
              </a:spcBef>
              <a:buSzPct val="100000"/>
              <a:buFont typeface="Wingdings" pitchFamily="2" charset="2"/>
              <a:buNone/>
            </a:pPr>
            <a:r>
              <a:rPr lang="en-US" altLang="ja-JP" sz="2000">
                <a:solidFill>
                  <a:srgbClr val="4996C6"/>
                </a:solidFill>
                <a:latin typeface="Lucida Sans Unicode" pitchFamily="34" charset="0"/>
              </a:rPr>
              <a:t>SSD-3500</a:t>
            </a:r>
          </a:p>
          <a:p>
            <a:pPr algn="ctr">
              <a:lnSpc>
                <a:spcPct val="105000"/>
              </a:lnSpc>
              <a:spcBef>
                <a:spcPct val="20000"/>
              </a:spcBef>
              <a:buSzPct val="100000"/>
              <a:buFont typeface="Wingdings" pitchFamily="2" charset="2"/>
              <a:buNone/>
            </a:pPr>
            <a:r>
              <a:rPr lang="en-US" altLang="ja-JP" sz="1800">
                <a:solidFill>
                  <a:srgbClr val="4996C6"/>
                </a:solidFill>
                <a:latin typeface="Lucida Sans Unicode" pitchFamily="34" charset="0"/>
              </a:rPr>
              <a:t>0.35m</a:t>
            </a:r>
            <a:r>
              <a:rPr lang="en-US" altLang="ja-JP" sz="1800" baseline="30000">
                <a:solidFill>
                  <a:srgbClr val="4996C6"/>
                </a:solidFill>
                <a:latin typeface="Lucida Sans Unicode" pitchFamily="34" charset="0"/>
              </a:rPr>
              <a:t>2</a:t>
            </a:r>
          </a:p>
          <a:p>
            <a:pPr algn="ctr">
              <a:lnSpc>
                <a:spcPct val="105000"/>
              </a:lnSpc>
              <a:spcBef>
                <a:spcPct val="20000"/>
              </a:spcBef>
              <a:buSzPct val="100000"/>
              <a:buFont typeface="Wingdings" pitchFamily="2" charset="2"/>
              <a:buNone/>
            </a:pPr>
            <a:r>
              <a:rPr lang="en-US" altLang="ja-JP" sz="1800">
                <a:solidFill>
                  <a:srgbClr val="4996C6"/>
                </a:solidFill>
                <a:latin typeface="Lucida Sans Unicode" pitchFamily="34" charset="0"/>
              </a:rPr>
              <a:t>107kg</a:t>
            </a:r>
          </a:p>
        </p:txBody>
      </p:sp>
      <p:sp>
        <p:nvSpPr>
          <p:cNvPr id="5" name="Line 17"/>
          <p:cNvSpPr>
            <a:spLocks noChangeShapeType="1"/>
          </p:cNvSpPr>
          <p:nvPr/>
        </p:nvSpPr>
        <p:spPr bwMode="auto">
          <a:xfrm>
            <a:off x="4130675" y="2566988"/>
            <a:ext cx="2951163" cy="0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130675" y="2276475"/>
            <a:ext cx="681038" cy="349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105000"/>
              </a:lnSpc>
              <a:spcBef>
                <a:spcPct val="20000"/>
              </a:spcBef>
              <a:buSzPct val="100000"/>
              <a:buFont typeface="Wingdings" pitchFamily="2" charset="2"/>
              <a:buNone/>
            </a:pPr>
            <a:r>
              <a:rPr lang="en-US" altLang="ja-JP">
                <a:latin typeface="Arial" charset="0"/>
              </a:rPr>
              <a:t>78cm</a:t>
            </a:r>
            <a:endParaRPr lang="en-US" altLang="ja-JP">
              <a:solidFill>
                <a:srgbClr val="141AFC"/>
              </a:solidFill>
              <a:latin typeface="Arial" charset="0"/>
            </a:endParaRPr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>
            <a:off x="4057650" y="5159375"/>
            <a:ext cx="122555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stealth" w="lg" len="lg"/>
            <a:tailEnd type="stealth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4273550" y="5086350"/>
            <a:ext cx="803275" cy="381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105000"/>
              </a:lnSpc>
              <a:spcBef>
                <a:spcPct val="20000"/>
              </a:spcBef>
              <a:buSzPct val="100000"/>
              <a:buFont typeface="Wingdings" pitchFamily="2" charset="2"/>
              <a:buNone/>
            </a:pPr>
            <a:r>
              <a:rPr lang="en-US" altLang="ja-JP" sz="1800">
                <a:latin typeface="Lucida Sans Unicode" pitchFamily="34" charset="0"/>
              </a:rPr>
              <a:t>49cm</a:t>
            </a:r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>
            <a:off x="7081838" y="5159375"/>
            <a:ext cx="1235075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stealth" w="lg" len="lg"/>
            <a:tailEnd type="stealth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7370763" y="5086350"/>
            <a:ext cx="803275" cy="381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105000"/>
              </a:lnSpc>
              <a:spcBef>
                <a:spcPct val="20000"/>
              </a:spcBef>
              <a:buSzPct val="100000"/>
              <a:buFont typeface="Wingdings" pitchFamily="2" charset="2"/>
              <a:buNone/>
            </a:pPr>
            <a:r>
              <a:rPr lang="en-US" altLang="ja-JP" sz="1800">
                <a:latin typeface="Lucida Sans Unicode" pitchFamily="34" charset="0"/>
              </a:rPr>
              <a:t>49cm</a:t>
            </a:r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>
            <a:off x="5570538" y="5159375"/>
            <a:ext cx="122555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stealth" w="lg" len="lg"/>
            <a:tailEnd type="stealth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5857875" y="5086350"/>
            <a:ext cx="803275" cy="381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105000"/>
              </a:lnSpc>
              <a:spcBef>
                <a:spcPct val="20000"/>
              </a:spcBef>
              <a:buSzPct val="100000"/>
              <a:buFont typeface="Wingdings" pitchFamily="2" charset="2"/>
              <a:buNone/>
            </a:pPr>
            <a:r>
              <a:rPr lang="en-US" altLang="ja-JP" sz="1800">
                <a:latin typeface="Lucida Sans Unicode" pitchFamily="34" charset="0"/>
              </a:rPr>
              <a:t>49cm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7081838" y="2566988"/>
            <a:ext cx="1235075" cy="2455862"/>
          </a:xfrm>
          <a:prstGeom prst="rect">
            <a:avLst/>
          </a:prstGeom>
          <a:gradFill rotWithShape="1">
            <a:gsLst>
              <a:gs pos="0">
                <a:srgbClr val="4D4D4D">
                  <a:alpha val="70000"/>
                </a:srgbClr>
              </a:gs>
              <a:gs pos="100000">
                <a:srgbClr val="4D4D4D">
                  <a:gamma/>
                  <a:shade val="46275"/>
                  <a:invGamma/>
                </a:srgbClr>
              </a:gs>
            </a:gsLst>
            <a:lin ang="2700000" scaled="1"/>
          </a:gradFill>
          <a:ln w="9525" algn="ctr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05000"/>
              </a:lnSpc>
              <a:spcBef>
                <a:spcPct val="20000"/>
              </a:spcBef>
              <a:buSzPct val="100000"/>
              <a:buFont typeface="Wingdings" pitchFamily="2" charset="2"/>
              <a:buNone/>
            </a:pPr>
            <a:r>
              <a:rPr lang="en-US" altLang="ja-JP" sz="2000">
                <a:solidFill>
                  <a:srgbClr val="4996C6"/>
                </a:solidFill>
                <a:latin typeface="Lucida Sans Unicode" pitchFamily="34" charset="0"/>
              </a:rPr>
              <a:t>SSD-4000</a:t>
            </a:r>
          </a:p>
          <a:p>
            <a:pPr algn="ctr">
              <a:lnSpc>
                <a:spcPct val="105000"/>
              </a:lnSpc>
              <a:spcBef>
                <a:spcPct val="20000"/>
              </a:spcBef>
              <a:buSzPct val="100000"/>
              <a:buFont typeface="Wingdings" pitchFamily="2" charset="2"/>
              <a:buNone/>
            </a:pPr>
            <a:r>
              <a:rPr lang="en-US" altLang="ja-JP" sz="1800">
                <a:solidFill>
                  <a:srgbClr val="4996C6"/>
                </a:solidFill>
                <a:latin typeface="Lucida Sans Unicode" pitchFamily="34" charset="0"/>
              </a:rPr>
              <a:t>0.38m</a:t>
            </a:r>
            <a:r>
              <a:rPr lang="en-US" altLang="ja-JP" sz="1800" baseline="30000">
                <a:solidFill>
                  <a:srgbClr val="4996C6"/>
                </a:solidFill>
                <a:latin typeface="Lucida Sans Unicode" pitchFamily="34" charset="0"/>
              </a:rPr>
              <a:t>2</a:t>
            </a:r>
          </a:p>
          <a:p>
            <a:pPr algn="ctr">
              <a:lnSpc>
                <a:spcPct val="105000"/>
              </a:lnSpc>
              <a:spcBef>
                <a:spcPct val="20000"/>
              </a:spcBef>
              <a:buSzPct val="100000"/>
              <a:buFont typeface="Wingdings" pitchFamily="2" charset="2"/>
              <a:buNone/>
            </a:pPr>
            <a:r>
              <a:rPr lang="en-US" altLang="ja-JP" sz="1800">
                <a:solidFill>
                  <a:srgbClr val="4996C6"/>
                </a:solidFill>
                <a:latin typeface="Lucida Sans Unicode" pitchFamily="34" charset="0"/>
              </a:rPr>
              <a:t>150kg</a:t>
            </a:r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4057650" y="2927350"/>
            <a:ext cx="1235075" cy="2095500"/>
          </a:xfrm>
          <a:prstGeom prst="rect">
            <a:avLst/>
          </a:prstGeom>
          <a:gradFill rotWithShape="1">
            <a:gsLst>
              <a:gs pos="0">
                <a:srgbClr val="4D4D4D">
                  <a:alpha val="70000"/>
                </a:srgbClr>
              </a:gs>
              <a:gs pos="100000">
                <a:srgbClr val="4D4D4D">
                  <a:gamma/>
                  <a:shade val="46275"/>
                  <a:invGamma/>
                </a:srgbClr>
              </a:gs>
            </a:gsLst>
            <a:lin ang="2700000" scaled="1"/>
          </a:gradFill>
          <a:ln w="9525" algn="ctr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05000"/>
              </a:lnSpc>
              <a:spcBef>
                <a:spcPct val="20000"/>
              </a:spcBef>
              <a:buSzPct val="100000"/>
              <a:buFont typeface="Wingdings" pitchFamily="2" charset="2"/>
              <a:buNone/>
            </a:pPr>
            <a:r>
              <a:rPr lang="en-US" altLang="ja-JP" sz="2000">
                <a:solidFill>
                  <a:srgbClr val="4996C6"/>
                </a:solidFill>
                <a:latin typeface="Lucida Sans Unicode" pitchFamily="34" charset="0"/>
              </a:rPr>
              <a:t>Prosound</a:t>
            </a:r>
          </a:p>
          <a:p>
            <a:pPr algn="ctr">
              <a:lnSpc>
                <a:spcPct val="105000"/>
              </a:lnSpc>
              <a:spcBef>
                <a:spcPct val="20000"/>
              </a:spcBef>
              <a:buSzPct val="100000"/>
              <a:buFont typeface="Wingdings" pitchFamily="2" charset="2"/>
              <a:buNone/>
            </a:pPr>
            <a:r>
              <a:rPr lang="en-US" altLang="ja-JP" sz="2000">
                <a:solidFill>
                  <a:srgbClr val="4996C6"/>
                </a:solidFill>
                <a:latin typeface="Lucida Sans Unicode" pitchFamily="34" charset="0"/>
              </a:rPr>
              <a:t>a7</a:t>
            </a:r>
          </a:p>
          <a:p>
            <a:pPr algn="ctr">
              <a:lnSpc>
                <a:spcPct val="105000"/>
              </a:lnSpc>
              <a:spcBef>
                <a:spcPct val="20000"/>
              </a:spcBef>
              <a:buSzPct val="100000"/>
              <a:buFont typeface="Wingdings" pitchFamily="2" charset="2"/>
              <a:buNone/>
            </a:pPr>
            <a:r>
              <a:rPr lang="en-US" altLang="ja-JP" sz="1800">
                <a:solidFill>
                  <a:srgbClr val="4996C6"/>
                </a:solidFill>
                <a:latin typeface="Lucida Sans Unicode" pitchFamily="34" charset="0"/>
              </a:rPr>
              <a:t>0.33m</a:t>
            </a:r>
            <a:r>
              <a:rPr lang="en-US" altLang="ja-JP" sz="1800" baseline="30000">
                <a:solidFill>
                  <a:srgbClr val="4996C6"/>
                </a:solidFill>
                <a:latin typeface="Lucida Sans Unicode" pitchFamily="34" charset="0"/>
              </a:rPr>
              <a:t>2</a:t>
            </a:r>
          </a:p>
          <a:p>
            <a:pPr algn="ctr">
              <a:lnSpc>
                <a:spcPct val="105000"/>
              </a:lnSpc>
              <a:spcBef>
                <a:spcPct val="20000"/>
              </a:spcBef>
              <a:buSzPct val="100000"/>
              <a:buFont typeface="Wingdings" pitchFamily="2" charset="2"/>
              <a:buNone/>
            </a:pPr>
            <a:r>
              <a:rPr lang="en-US" altLang="ja-JP" sz="1800">
                <a:solidFill>
                  <a:srgbClr val="4996C6"/>
                </a:solidFill>
                <a:latin typeface="Lucida Sans Unicode" pitchFamily="34" charset="0"/>
              </a:rPr>
              <a:t>107kg</a:t>
            </a: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1322388" y="3286125"/>
            <a:ext cx="1017587" cy="1736725"/>
          </a:xfrm>
          <a:prstGeom prst="rect">
            <a:avLst/>
          </a:prstGeom>
          <a:gradFill rotWithShape="1">
            <a:gsLst>
              <a:gs pos="0">
                <a:srgbClr val="4D4D4D">
                  <a:alpha val="70000"/>
                </a:srgbClr>
              </a:gs>
              <a:gs pos="100000">
                <a:srgbClr val="4D4D4D">
                  <a:gamma/>
                  <a:shade val="46275"/>
                  <a:invGamma/>
                </a:srgbClr>
              </a:gs>
            </a:gsLst>
            <a:lin ang="2700000" scaled="1"/>
          </a:gradFill>
          <a:ln w="9525" algn="ctr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05000"/>
              </a:lnSpc>
              <a:spcBef>
                <a:spcPct val="20000"/>
              </a:spcBef>
              <a:buSzPct val="100000"/>
              <a:buFont typeface="Wingdings" pitchFamily="2" charset="2"/>
              <a:buNone/>
            </a:pPr>
            <a:r>
              <a:rPr lang="en-US" altLang="ja-JP" sz="2000">
                <a:solidFill>
                  <a:srgbClr val="FF9900"/>
                </a:solidFill>
                <a:latin typeface="Lucida Sans Unicode" pitchFamily="34" charset="0"/>
              </a:rPr>
              <a:t>Prosound</a:t>
            </a:r>
          </a:p>
          <a:p>
            <a:pPr algn="ctr">
              <a:lnSpc>
                <a:spcPct val="105000"/>
              </a:lnSpc>
              <a:spcBef>
                <a:spcPct val="20000"/>
              </a:spcBef>
              <a:buSzPct val="100000"/>
              <a:buFont typeface="Wingdings" pitchFamily="2" charset="2"/>
              <a:buNone/>
            </a:pPr>
            <a:r>
              <a:rPr lang="en-US" altLang="ja-JP" sz="2000">
                <a:solidFill>
                  <a:srgbClr val="FF9900"/>
                </a:solidFill>
                <a:latin typeface="Lucida Sans Unicode" pitchFamily="34" charset="0"/>
              </a:rPr>
              <a:t>a6</a:t>
            </a:r>
          </a:p>
          <a:p>
            <a:pPr algn="ctr">
              <a:lnSpc>
                <a:spcPct val="105000"/>
              </a:lnSpc>
              <a:spcBef>
                <a:spcPct val="20000"/>
              </a:spcBef>
              <a:buSzPct val="100000"/>
              <a:buFont typeface="Wingdings" pitchFamily="2" charset="2"/>
              <a:buNone/>
            </a:pPr>
            <a:r>
              <a:rPr lang="en-US" altLang="ja-JP" sz="1800">
                <a:solidFill>
                  <a:srgbClr val="FF9900"/>
                </a:solidFill>
                <a:latin typeface="Lucida Sans Unicode" pitchFamily="34" charset="0"/>
              </a:rPr>
              <a:t>0.26m</a:t>
            </a:r>
            <a:r>
              <a:rPr lang="en-US" altLang="ja-JP" sz="1800" baseline="30000">
                <a:solidFill>
                  <a:srgbClr val="FF9900"/>
                </a:solidFill>
                <a:latin typeface="Lucida Sans Unicode" pitchFamily="34" charset="0"/>
              </a:rPr>
              <a:t>2</a:t>
            </a:r>
          </a:p>
          <a:p>
            <a:pPr algn="ctr">
              <a:lnSpc>
                <a:spcPct val="105000"/>
              </a:lnSpc>
              <a:spcBef>
                <a:spcPct val="20000"/>
              </a:spcBef>
              <a:buSzPct val="100000"/>
              <a:buFont typeface="Wingdings" pitchFamily="2" charset="2"/>
              <a:buNone/>
            </a:pPr>
            <a:r>
              <a:rPr lang="en-US" altLang="ja-JP" sz="1800">
                <a:solidFill>
                  <a:srgbClr val="FF9900"/>
                </a:solidFill>
                <a:latin typeface="Lucida Sans Unicode" pitchFamily="34" charset="0"/>
              </a:rPr>
              <a:t>70kg</a:t>
            </a:r>
          </a:p>
        </p:txBody>
      </p:sp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2689225" y="3070225"/>
            <a:ext cx="1081088" cy="1952625"/>
          </a:xfrm>
          <a:prstGeom prst="rect">
            <a:avLst/>
          </a:prstGeom>
          <a:gradFill rotWithShape="1">
            <a:gsLst>
              <a:gs pos="0">
                <a:srgbClr val="4D4D4D">
                  <a:alpha val="70000"/>
                </a:srgbClr>
              </a:gs>
              <a:gs pos="100000">
                <a:srgbClr val="4D4D4D">
                  <a:gamma/>
                  <a:shade val="46275"/>
                  <a:invGamma/>
                </a:srgbClr>
              </a:gs>
            </a:gsLst>
            <a:lin ang="2700000" scaled="1"/>
          </a:gradFill>
          <a:ln w="9525" algn="ctr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05000"/>
              </a:lnSpc>
              <a:spcBef>
                <a:spcPct val="20000"/>
              </a:spcBef>
              <a:buSzPct val="100000"/>
              <a:buFont typeface="Wingdings" pitchFamily="2" charset="2"/>
              <a:buNone/>
            </a:pPr>
            <a:r>
              <a:rPr lang="en-US" altLang="ja-JP" sz="2000">
                <a:solidFill>
                  <a:srgbClr val="4996C6"/>
                </a:solidFill>
                <a:latin typeface="Lucida Sans Unicode" pitchFamily="34" charset="0"/>
              </a:rPr>
              <a:t>Logiq</a:t>
            </a:r>
          </a:p>
          <a:p>
            <a:pPr algn="ctr">
              <a:lnSpc>
                <a:spcPct val="105000"/>
              </a:lnSpc>
              <a:spcBef>
                <a:spcPct val="20000"/>
              </a:spcBef>
              <a:buSzPct val="100000"/>
              <a:buFont typeface="Wingdings" pitchFamily="2" charset="2"/>
              <a:buNone/>
            </a:pPr>
            <a:r>
              <a:rPr lang="en-US" altLang="ja-JP" sz="2000">
                <a:solidFill>
                  <a:srgbClr val="4996C6"/>
                </a:solidFill>
                <a:latin typeface="Lucida Sans Unicode" pitchFamily="34" charset="0"/>
              </a:rPr>
              <a:t>P5</a:t>
            </a:r>
          </a:p>
          <a:p>
            <a:pPr algn="ctr">
              <a:lnSpc>
                <a:spcPct val="105000"/>
              </a:lnSpc>
              <a:spcBef>
                <a:spcPct val="20000"/>
              </a:spcBef>
              <a:buSzPct val="100000"/>
              <a:buFont typeface="Wingdings" pitchFamily="2" charset="2"/>
              <a:buNone/>
            </a:pPr>
            <a:r>
              <a:rPr lang="en-US" altLang="ja-JP" sz="1800">
                <a:solidFill>
                  <a:srgbClr val="4996C6"/>
                </a:solidFill>
                <a:latin typeface="Lucida Sans Unicode" pitchFamily="34" charset="0"/>
              </a:rPr>
              <a:t>0.28m</a:t>
            </a:r>
            <a:r>
              <a:rPr lang="en-US" altLang="ja-JP" sz="1800" baseline="30000">
                <a:solidFill>
                  <a:srgbClr val="4996C6"/>
                </a:solidFill>
                <a:latin typeface="Lucida Sans Unicode" pitchFamily="34" charset="0"/>
              </a:rPr>
              <a:t>2</a:t>
            </a:r>
          </a:p>
          <a:p>
            <a:pPr algn="ctr">
              <a:lnSpc>
                <a:spcPct val="105000"/>
              </a:lnSpc>
              <a:spcBef>
                <a:spcPct val="20000"/>
              </a:spcBef>
              <a:buSzPct val="100000"/>
              <a:buFont typeface="Wingdings" pitchFamily="2" charset="2"/>
              <a:buNone/>
            </a:pPr>
            <a:r>
              <a:rPr lang="en-US" altLang="ja-JP" sz="1800">
                <a:solidFill>
                  <a:srgbClr val="4996C6"/>
                </a:solidFill>
                <a:latin typeface="Lucida Sans Unicode" pitchFamily="34" charset="0"/>
              </a:rPr>
              <a:t>75kg</a:t>
            </a:r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auto">
          <a:xfrm>
            <a:off x="2978150" y="2711450"/>
            <a:ext cx="2592388" cy="0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2978150" y="2420938"/>
            <a:ext cx="850900" cy="349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105000"/>
              </a:lnSpc>
              <a:spcBef>
                <a:spcPct val="20000"/>
              </a:spcBef>
              <a:buSzPct val="100000"/>
              <a:buFont typeface="Wingdings" pitchFamily="2" charset="2"/>
              <a:buNone/>
            </a:pPr>
            <a:r>
              <a:rPr lang="en-US" altLang="ja-JP">
                <a:latin typeface="Arial" charset="0"/>
              </a:rPr>
              <a:t>71.7cm</a:t>
            </a:r>
            <a:endParaRPr lang="en-US" altLang="ja-JP">
              <a:solidFill>
                <a:srgbClr val="141AFC"/>
              </a:solidFill>
              <a:latin typeface="Arial" charset="0"/>
            </a:endParaRPr>
          </a:p>
        </p:txBody>
      </p:sp>
      <p:sp>
        <p:nvSpPr>
          <p:cNvPr id="19" name="Line 17"/>
          <p:cNvSpPr>
            <a:spLocks noChangeShapeType="1"/>
          </p:cNvSpPr>
          <p:nvPr/>
        </p:nvSpPr>
        <p:spPr bwMode="auto">
          <a:xfrm>
            <a:off x="2041525" y="2927350"/>
            <a:ext cx="2016125" cy="0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" name="Text Box 20"/>
          <p:cNvSpPr txBox="1">
            <a:spLocks noChangeArrowheads="1"/>
          </p:cNvSpPr>
          <p:nvPr/>
        </p:nvSpPr>
        <p:spPr bwMode="auto">
          <a:xfrm>
            <a:off x="1970088" y="2638425"/>
            <a:ext cx="850900" cy="349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105000"/>
              </a:lnSpc>
              <a:spcBef>
                <a:spcPct val="20000"/>
              </a:spcBef>
              <a:buSzPct val="100000"/>
              <a:buFont typeface="Wingdings" pitchFamily="2" charset="2"/>
              <a:buNone/>
            </a:pPr>
            <a:r>
              <a:rPr lang="en-US" altLang="ja-JP">
                <a:latin typeface="Arial" charset="0"/>
              </a:rPr>
              <a:t>67.7cm</a:t>
            </a:r>
            <a:endParaRPr lang="en-US" altLang="ja-JP">
              <a:solidFill>
                <a:srgbClr val="141AFC"/>
              </a:solidFill>
              <a:latin typeface="Arial" charset="0"/>
            </a:endParaRPr>
          </a:p>
        </p:txBody>
      </p:sp>
      <p:sp>
        <p:nvSpPr>
          <p:cNvPr id="21" name="Line 17"/>
          <p:cNvSpPr>
            <a:spLocks noChangeShapeType="1"/>
          </p:cNvSpPr>
          <p:nvPr/>
        </p:nvSpPr>
        <p:spPr bwMode="auto">
          <a:xfrm>
            <a:off x="1104900" y="3070225"/>
            <a:ext cx="1584325" cy="0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" name="Text Box 22"/>
          <p:cNvSpPr txBox="1">
            <a:spLocks noChangeArrowheads="1"/>
          </p:cNvSpPr>
          <p:nvPr/>
        </p:nvSpPr>
        <p:spPr bwMode="auto">
          <a:xfrm>
            <a:off x="1104900" y="2782888"/>
            <a:ext cx="681038" cy="349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105000"/>
              </a:lnSpc>
              <a:spcBef>
                <a:spcPct val="20000"/>
              </a:spcBef>
              <a:buSzPct val="100000"/>
              <a:buFont typeface="Wingdings" pitchFamily="2" charset="2"/>
              <a:buNone/>
            </a:pPr>
            <a:r>
              <a:rPr lang="en-US" altLang="ja-JP">
                <a:latin typeface="Arial" charset="0"/>
              </a:rPr>
              <a:t>64cm</a:t>
            </a:r>
            <a:endParaRPr lang="en-US" altLang="ja-JP">
              <a:solidFill>
                <a:srgbClr val="141AFC"/>
              </a:solidFill>
              <a:latin typeface="Arial" charset="0"/>
            </a:endParaRPr>
          </a:p>
        </p:txBody>
      </p:sp>
      <p:sp>
        <p:nvSpPr>
          <p:cNvPr id="23" name="Line 17"/>
          <p:cNvSpPr>
            <a:spLocks noChangeShapeType="1"/>
          </p:cNvSpPr>
          <p:nvPr/>
        </p:nvSpPr>
        <p:spPr bwMode="auto">
          <a:xfrm>
            <a:off x="385763" y="3286125"/>
            <a:ext cx="936625" cy="0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 Box 24"/>
          <p:cNvSpPr txBox="1">
            <a:spLocks noChangeArrowheads="1"/>
          </p:cNvSpPr>
          <p:nvPr/>
        </p:nvSpPr>
        <p:spPr bwMode="auto">
          <a:xfrm>
            <a:off x="385763" y="2998788"/>
            <a:ext cx="850900" cy="349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105000"/>
              </a:lnSpc>
              <a:spcBef>
                <a:spcPct val="20000"/>
              </a:spcBef>
              <a:buSzPct val="100000"/>
              <a:buFont typeface="Wingdings" pitchFamily="2" charset="2"/>
              <a:buNone/>
            </a:pPr>
            <a:r>
              <a:rPr lang="en-US" altLang="ja-JP">
                <a:latin typeface="Arial" charset="0"/>
              </a:rPr>
              <a:t>62.5cm</a:t>
            </a:r>
            <a:endParaRPr lang="en-US" altLang="ja-JP">
              <a:solidFill>
                <a:srgbClr val="141AFC"/>
              </a:solidFill>
              <a:latin typeface="Arial" charset="0"/>
            </a:endParaRPr>
          </a:p>
        </p:txBody>
      </p:sp>
      <p:sp>
        <p:nvSpPr>
          <p:cNvPr id="25" name="Line 25"/>
          <p:cNvSpPr>
            <a:spLocks noChangeShapeType="1"/>
          </p:cNvSpPr>
          <p:nvPr/>
        </p:nvSpPr>
        <p:spPr bwMode="auto">
          <a:xfrm>
            <a:off x="2699792" y="5157192"/>
            <a:ext cx="1065213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stealth" w="lg" len="lg"/>
            <a:tailEnd type="stealth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" name="Line 26"/>
          <p:cNvSpPr>
            <a:spLocks noChangeShapeType="1"/>
          </p:cNvSpPr>
          <p:nvPr/>
        </p:nvSpPr>
        <p:spPr bwMode="auto">
          <a:xfrm>
            <a:off x="1322388" y="5159375"/>
            <a:ext cx="1042987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stealth" w="lg" len="lg"/>
            <a:tailEnd type="stealth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7" name="Text Box 27"/>
          <p:cNvSpPr txBox="1">
            <a:spLocks noChangeArrowheads="1"/>
          </p:cNvSpPr>
          <p:nvPr/>
        </p:nvSpPr>
        <p:spPr bwMode="auto">
          <a:xfrm>
            <a:off x="2833688" y="5086350"/>
            <a:ext cx="803275" cy="381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105000"/>
              </a:lnSpc>
              <a:spcBef>
                <a:spcPct val="20000"/>
              </a:spcBef>
              <a:buSzPct val="100000"/>
              <a:buFont typeface="Wingdings" pitchFamily="2" charset="2"/>
              <a:buNone/>
            </a:pPr>
            <a:r>
              <a:rPr lang="en-US" altLang="ja-JP" sz="1800">
                <a:latin typeface="Lucida Sans Unicode" pitchFamily="34" charset="0"/>
              </a:rPr>
              <a:t>43cm</a:t>
            </a:r>
          </a:p>
        </p:txBody>
      </p:sp>
      <p:sp>
        <p:nvSpPr>
          <p:cNvPr id="28" name="Text Box 28"/>
          <p:cNvSpPr txBox="1">
            <a:spLocks noChangeArrowheads="1"/>
          </p:cNvSpPr>
          <p:nvPr/>
        </p:nvSpPr>
        <p:spPr bwMode="auto">
          <a:xfrm>
            <a:off x="1465263" y="5086350"/>
            <a:ext cx="803275" cy="381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105000"/>
              </a:lnSpc>
              <a:spcBef>
                <a:spcPct val="20000"/>
              </a:spcBef>
              <a:buSzPct val="100000"/>
              <a:buFont typeface="Wingdings" pitchFamily="2" charset="2"/>
              <a:buNone/>
            </a:pPr>
            <a:r>
              <a:rPr lang="en-US" altLang="ja-JP" sz="1800">
                <a:latin typeface="Lucida Sans Unicode" pitchFamily="34" charset="0"/>
              </a:rPr>
              <a:t>42cm</a:t>
            </a:r>
          </a:p>
        </p:txBody>
      </p:sp>
      <p:sp>
        <p:nvSpPr>
          <p:cNvPr id="29" name="Rectangle 15"/>
          <p:cNvSpPr>
            <a:spLocks noRot="1" noChangeArrowheads="1"/>
          </p:cNvSpPr>
          <p:nvPr/>
        </p:nvSpPr>
        <p:spPr bwMode="white">
          <a:xfrm>
            <a:off x="685800" y="188913"/>
            <a:ext cx="8062664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l"/>
            <a:r>
              <a:rPr lang="es-ES" sz="2800" dirty="0" smtClean="0"/>
              <a:t>Comparación del Tamaño y Ergonomía</a:t>
            </a:r>
            <a:endParaRPr lang="en-US" altLang="ja-JP" sz="2800" dirty="0">
              <a:effectLst>
                <a:outerShdw blurRad="38100" dist="38100" dir="2700000" algn="tl">
                  <a:srgbClr val="000514"/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798784" y="548680"/>
            <a:ext cx="1165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altLang="ja-JP" sz="1800" b="1" dirty="0" err="1" smtClean="0"/>
              <a:t>Alpha</a:t>
            </a:r>
            <a:r>
              <a:rPr lang="es-ES" altLang="ja-JP" sz="1800" b="1" dirty="0" smtClean="0"/>
              <a:t> 6</a:t>
            </a:r>
            <a:endParaRPr lang="en-US" sz="1800" b="1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699" name="Rectangle 3"/>
          <p:cNvSpPr>
            <a:spLocks noGrp="1" noChangeArrowheads="1"/>
          </p:cNvSpPr>
          <p:nvPr>
            <p:ph type="title"/>
          </p:nvPr>
        </p:nvSpPr>
        <p:spPr>
          <a:xfrm>
            <a:off x="684213" y="185738"/>
            <a:ext cx="5183931" cy="863600"/>
          </a:xfrm>
          <a:noFill/>
          <a:ln/>
        </p:spPr>
        <p:txBody>
          <a:bodyPr lIns="72000" tIns="72000" rIns="72000" bIns="72000"/>
          <a:lstStyle/>
          <a:p>
            <a:r>
              <a:rPr lang="es-ES" dirty="0"/>
              <a:t>Ergonomía y </a:t>
            </a:r>
            <a:r>
              <a:rPr lang="es-ES" dirty="0" smtClean="0"/>
              <a:t>Usabilidad</a:t>
            </a:r>
            <a:endParaRPr lang="en-US" altLang="ja-JP" dirty="0"/>
          </a:p>
        </p:txBody>
      </p:sp>
      <p:sp>
        <p:nvSpPr>
          <p:cNvPr id="541698" name="Rectangle 2"/>
          <p:cNvSpPr>
            <a:spLocks noChangeArrowheads="1"/>
          </p:cNvSpPr>
          <p:nvPr/>
        </p:nvSpPr>
        <p:spPr bwMode="auto">
          <a:xfrm>
            <a:off x="467544" y="1125538"/>
            <a:ext cx="8497069" cy="489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rgbClr val="FF7F00"/>
              </a:buClr>
              <a:buSzPct val="85000"/>
              <a:buFont typeface="Wingdings" pitchFamily="2" charset="2"/>
              <a:buChar char="l"/>
            </a:pPr>
            <a:r>
              <a:rPr lang="es-ES" sz="2400" dirty="0" smtClean="0"/>
              <a:t>Nuevo </a:t>
            </a:r>
            <a:r>
              <a:rPr lang="es-ES" sz="2400" dirty="0"/>
              <a:t>Diseño del </a:t>
            </a:r>
            <a:r>
              <a:rPr lang="es-ES" sz="2400" dirty="0" smtClean="0"/>
              <a:t>Panel de Operación</a:t>
            </a:r>
          </a:p>
          <a:p>
            <a:pPr marL="533400" lvl="1" indent="-342900" algn="l">
              <a:spcBef>
                <a:spcPct val="20000"/>
              </a:spcBef>
              <a:buClr>
                <a:srgbClr val="FF7F00"/>
              </a:buClr>
              <a:buSzPct val="85000"/>
              <a:buFont typeface="Wingdings" pitchFamily="2" charset="2"/>
              <a:buChar char="l"/>
            </a:pPr>
            <a:r>
              <a:rPr lang="es-ES" sz="2100" dirty="0" smtClean="0"/>
              <a:t>Diseño con el mismo concepto de ergonomía del </a:t>
            </a:r>
            <a:r>
              <a:rPr lang="es-ES" sz="2100" dirty="0" err="1" smtClean="0"/>
              <a:t>Alpha</a:t>
            </a:r>
            <a:r>
              <a:rPr lang="es-ES" sz="2100" dirty="0" smtClean="0"/>
              <a:t> 7</a:t>
            </a:r>
            <a:r>
              <a:rPr lang="es-ES" sz="2400" dirty="0"/>
              <a:t/>
            </a:r>
            <a:br>
              <a:rPr lang="es-ES" sz="2400" dirty="0"/>
            </a:br>
            <a:endParaRPr lang="en-US" altLang="ja-JP" sz="2400" dirty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059832" y="2852936"/>
            <a:ext cx="2665413" cy="2736850"/>
            <a:chOff x="3016" y="1661"/>
            <a:chExt cx="1961" cy="2087"/>
          </a:xfrm>
        </p:grpSpPr>
        <p:pic>
          <p:nvPicPr>
            <p:cNvPr id="541701" name="Picture 5"/>
            <p:cNvPicPr>
              <a:picLocks noChangeAspect="1" noChangeArrowheads="1"/>
            </p:cNvPicPr>
            <p:nvPr/>
          </p:nvPicPr>
          <p:blipFill>
            <a:blip r:embed="rId3" cstate="print">
              <a:lum bright="-10000" contrast="40000"/>
            </a:blip>
            <a:srcRect/>
            <a:stretch>
              <a:fillRect/>
            </a:stretch>
          </p:blipFill>
          <p:spPr bwMode="auto">
            <a:xfrm>
              <a:off x="3016" y="1661"/>
              <a:ext cx="1961" cy="2087"/>
            </a:xfrm>
            <a:prstGeom prst="rect">
              <a:avLst/>
            </a:prstGeom>
            <a:noFill/>
          </p:spPr>
        </p:pic>
        <p:sp>
          <p:nvSpPr>
            <p:cNvPr id="541702" name="Oval 6"/>
            <p:cNvSpPr>
              <a:spLocks noChangeArrowheads="1"/>
            </p:cNvSpPr>
            <p:nvPr/>
          </p:nvSpPr>
          <p:spPr bwMode="auto">
            <a:xfrm>
              <a:off x="3506" y="2807"/>
              <a:ext cx="136" cy="136"/>
            </a:xfrm>
            <a:prstGeom prst="ellipse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1703" name="Oval 7"/>
            <p:cNvSpPr>
              <a:spLocks noChangeArrowheads="1"/>
            </p:cNvSpPr>
            <p:nvPr/>
          </p:nvSpPr>
          <p:spPr bwMode="auto">
            <a:xfrm>
              <a:off x="3839" y="2763"/>
              <a:ext cx="136" cy="136"/>
            </a:xfrm>
            <a:prstGeom prst="ellipse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1704" name="Oval 8"/>
            <p:cNvSpPr>
              <a:spLocks noChangeArrowheads="1"/>
            </p:cNvSpPr>
            <p:nvPr/>
          </p:nvSpPr>
          <p:spPr bwMode="auto">
            <a:xfrm>
              <a:off x="4017" y="2809"/>
              <a:ext cx="136" cy="136"/>
            </a:xfrm>
            <a:prstGeom prst="ellipse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1705" name="Oval 9"/>
            <p:cNvSpPr>
              <a:spLocks noChangeArrowheads="1"/>
            </p:cNvSpPr>
            <p:nvPr/>
          </p:nvSpPr>
          <p:spPr bwMode="auto">
            <a:xfrm>
              <a:off x="3367" y="2904"/>
              <a:ext cx="136" cy="136"/>
            </a:xfrm>
            <a:prstGeom prst="ellipse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1706" name="Oval 10"/>
            <p:cNvSpPr>
              <a:spLocks noChangeArrowheads="1"/>
            </p:cNvSpPr>
            <p:nvPr/>
          </p:nvSpPr>
          <p:spPr bwMode="auto">
            <a:xfrm>
              <a:off x="3661" y="2770"/>
              <a:ext cx="136" cy="136"/>
            </a:xfrm>
            <a:prstGeom prst="ellipse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3563888" y="5805264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Alpha 6</a:t>
            </a:r>
            <a:endParaRPr lang="en-US" sz="1800" b="1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8077200" cy="5558445"/>
          </a:xfrm>
          <a:noFill/>
          <a:ln/>
        </p:spPr>
        <p:txBody>
          <a:bodyPr wrap="square">
            <a:spAutoFit/>
          </a:bodyPr>
          <a:lstStyle/>
          <a:p>
            <a:r>
              <a:rPr lang="es-ES" dirty="0" smtClean="0"/>
              <a:t>El reposo de las manos tiene un ángulo de 10 </a:t>
            </a:r>
            <a:r>
              <a:rPr lang="es-ES" dirty="0"/>
              <a:t>grados desde el panel para </a:t>
            </a:r>
            <a:r>
              <a:rPr lang="es-ES" dirty="0" smtClean="0"/>
              <a:t>facilitar la </a:t>
            </a:r>
            <a:r>
              <a:rPr lang="es-ES" dirty="0"/>
              <a:t>operación, así como </a:t>
            </a:r>
            <a:r>
              <a:rPr lang="es-ES" dirty="0" smtClean="0"/>
              <a:t>en a7.</a:t>
            </a:r>
          </a:p>
          <a:p>
            <a:r>
              <a:rPr lang="es-ES" dirty="0" smtClean="0"/>
              <a:t>La </a:t>
            </a:r>
            <a:r>
              <a:rPr lang="es-ES" dirty="0"/>
              <a:t>longitud entre </a:t>
            </a:r>
            <a:r>
              <a:rPr lang="es-ES" dirty="0" smtClean="0"/>
              <a:t>el </a:t>
            </a:r>
            <a:r>
              <a:rPr lang="es-ES" dirty="0" err="1" smtClean="0"/>
              <a:t>trackball</a:t>
            </a:r>
            <a:r>
              <a:rPr lang="es-ES" dirty="0" smtClean="0"/>
              <a:t> y el reposo de las manos cómoda.</a:t>
            </a:r>
          </a:p>
          <a:p>
            <a:endParaRPr lang="en-US" altLang="ja-JP" dirty="0" smtClean="0"/>
          </a:p>
          <a:p>
            <a:endParaRPr lang="en-US" altLang="ja-JP" dirty="0"/>
          </a:p>
          <a:p>
            <a:endParaRPr lang="en-US" altLang="ja-JP" dirty="0" smtClean="0"/>
          </a:p>
          <a:p>
            <a:endParaRPr lang="en-US" altLang="ja-JP" dirty="0"/>
          </a:p>
          <a:p>
            <a:endParaRPr lang="en-US" altLang="ja-JP" dirty="0" smtClean="0"/>
          </a:p>
          <a:p>
            <a:endParaRPr lang="en-US" altLang="ja-JP" dirty="0"/>
          </a:p>
          <a:p>
            <a:endParaRPr lang="en-US" altLang="ja-JP" dirty="0" smtClean="0"/>
          </a:p>
          <a:p>
            <a:pPr>
              <a:buFont typeface="Wingdings" pitchFamily="2" charset="2"/>
              <a:buNone/>
            </a:pPr>
            <a:r>
              <a:rPr lang="ja-JP" altLang="en-US" dirty="0"/>
              <a:t>　</a:t>
            </a:r>
          </a:p>
        </p:txBody>
      </p:sp>
      <p:pic>
        <p:nvPicPr>
          <p:cNvPr id="543748" name="Picture 4" descr="N-10d-003809--w64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311" y="3932386"/>
            <a:ext cx="2520950" cy="1477963"/>
          </a:xfrm>
          <a:prstGeom prst="rect">
            <a:avLst/>
          </a:prstGeom>
          <a:noFill/>
        </p:spPr>
      </p:pic>
      <p:sp>
        <p:nvSpPr>
          <p:cNvPr id="543749" name="Line 5"/>
          <p:cNvSpPr>
            <a:spLocks noChangeShapeType="1"/>
          </p:cNvSpPr>
          <p:nvPr/>
        </p:nvSpPr>
        <p:spPr bwMode="auto">
          <a:xfrm>
            <a:off x="2627536" y="5084911"/>
            <a:ext cx="936203" cy="215751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43750" name="Line 6"/>
          <p:cNvSpPr>
            <a:spLocks noChangeShapeType="1"/>
          </p:cNvSpPr>
          <p:nvPr/>
        </p:nvSpPr>
        <p:spPr bwMode="auto">
          <a:xfrm>
            <a:off x="2627635" y="5084639"/>
            <a:ext cx="864096" cy="7200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43751" name="AutoShape 7"/>
          <p:cNvSpPr>
            <a:spLocks noChangeArrowheads="1"/>
          </p:cNvSpPr>
          <p:nvPr/>
        </p:nvSpPr>
        <p:spPr bwMode="auto">
          <a:xfrm>
            <a:off x="3347715" y="5300662"/>
            <a:ext cx="215900" cy="287337"/>
          </a:xfrm>
          <a:prstGeom prst="downArrow">
            <a:avLst>
              <a:gd name="adj1" fmla="val 50000"/>
              <a:gd name="adj2" fmla="val 59557"/>
            </a:avLst>
          </a:prstGeom>
          <a:solidFill>
            <a:srgbClr val="FF0000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43752" name="Rectangle 8"/>
          <p:cNvSpPr>
            <a:spLocks noChangeArrowheads="1"/>
          </p:cNvSpPr>
          <p:nvPr/>
        </p:nvSpPr>
        <p:spPr bwMode="auto">
          <a:xfrm>
            <a:off x="3203699" y="5660702"/>
            <a:ext cx="79154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algn="l">
              <a:spcBef>
                <a:spcPct val="20000"/>
              </a:spcBef>
              <a:buClr>
                <a:srgbClr val="FF7F00"/>
              </a:buClr>
              <a:buSzPct val="85000"/>
              <a:buFont typeface="Wingdings" pitchFamily="2" charset="2"/>
              <a:buNone/>
            </a:pPr>
            <a:r>
              <a:rPr lang="en-US" altLang="ja-JP" b="1" dirty="0" smtClean="0">
                <a:solidFill>
                  <a:srgbClr val="FF3300"/>
                </a:solidFill>
              </a:rPr>
              <a:t>10°</a:t>
            </a:r>
            <a:endParaRPr lang="en-US" altLang="ja-JP" b="1" dirty="0">
              <a:solidFill>
                <a:srgbClr val="FF3300"/>
              </a:solidFill>
            </a:endParaRPr>
          </a:p>
        </p:txBody>
      </p:sp>
      <p:sp>
        <p:nvSpPr>
          <p:cNvPr id="543754" name="Rectangle 10"/>
          <p:cNvSpPr>
            <a:spLocks noChangeArrowheads="1"/>
          </p:cNvSpPr>
          <p:nvPr/>
        </p:nvSpPr>
        <p:spPr bwMode="auto">
          <a:xfrm>
            <a:off x="2483619" y="4796606"/>
            <a:ext cx="15843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l">
              <a:spcBef>
                <a:spcPct val="20000"/>
              </a:spcBef>
              <a:buClr>
                <a:srgbClr val="FF7F00"/>
              </a:buClr>
              <a:buSzPct val="85000"/>
              <a:buFont typeface="Wingdings" pitchFamily="2" charset="2"/>
              <a:buNone/>
            </a:pPr>
            <a:r>
              <a:rPr lang="en-US" altLang="ja-JP" b="1" dirty="0">
                <a:solidFill>
                  <a:srgbClr val="FF3300"/>
                </a:solidFill>
              </a:rPr>
              <a:t> </a:t>
            </a:r>
            <a:r>
              <a:rPr lang="en-US" altLang="ja-JP" b="1" dirty="0" smtClean="0">
                <a:solidFill>
                  <a:srgbClr val="FF3300"/>
                </a:solidFill>
              </a:rPr>
              <a:t>Panel</a:t>
            </a:r>
            <a:endParaRPr lang="en-US" altLang="ja-JP" b="1" dirty="0">
              <a:solidFill>
                <a:srgbClr val="FF3300"/>
              </a:solidFill>
            </a:endParaRPr>
          </a:p>
        </p:txBody>
      </p:sp>
      <p:pic>
        <p:nvPicPr>
          <p:cNvPr id="543755" name="Picture 11"/>
          <p:cNvPicPr>
            <a:picLocks noChangeAspect="1" noChangeArrowheads="1"/>
          </p:cNvPicPr>
          <p:nvPr/>
        </p:nvPicPr>
        <p:blipFill>
          <a:blip r:embed="rId4" cstate="print"/>
          <a:srcRect l="42990" t="47250" r="22989" b="5431"/>
          <a:stretch>
            <a:fillRect/>
          </a:stretch>
        </p:blipFill>
        <p:spPr bwMode="auto">
          <a:xfrm>
            <a:off x="5940152" y="3429000"/>
            <a:ext cx="2486025" cy="25923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543757" name="Text Box 13"/>
          <p:cNvSpPr txBox="1">
            <a:spLocks noChangeArrowheads="1"/>
          </p:cNvSpPr>
          <p:nvPr/>
        </p:nvSpPr>
        <p:spPr bwMode="auto">
          <a:xfrm>
            <a:off x="7451725" y="6092974"/>
            <a:ext cx="649288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l">
              <a:lnSpc>
                <a:spcPct val="105000"/>
              </a:lnSpc>
              <a:spcBef>
                <a:spcPct val="20000"/>
              </a:spcBef>
              <a:buSzPct val="100000"/>
              <a:buFont typeface="Wingdings" pitchFamily="2" charset="2"/>
              <a:buNone/>
            </a:pPr>
            <a:r>
              <a:rPr lang="en-US" altLang="ja-JP" sz="2400">
                <a:latin typeface="Arial" charset="0"/>
              </a:rPr>
              <a:t>a6 </a:t>
            </a:r>
          </a:p>
        </p:txBody>
      </p:sp>
      <p:sp>
        <p:nvSpPr>
          <p:cNvPr id="543759" name="Text Box 15"/>
          <p:cNvSpPr txBox="1">
            <a:spLocks noChangeArrowheads="1"/>
          </p:cNvSpPr>
          <p:nvPr/>
        </p:nvSpPr>
        <p:spPr bwMode="auto">
          <a:xfrm>
            <a:off x="1979836" y="5516711"/>
            <a:ext cx="576262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l">
              <a:lnSpc>
                <a:spcPct val="105000"/>
              </a:lnSpc>
              <a:spcBef>
                <a:spcPct val="20000"/>
              </a:spcBef>
              <a:buSzPct val="100000"/>
              <a:buFont typeface="Wingdings" pitchFamily="2" charset="2"/>
              <a:buNone/>
            </a:pPr>
            <a:r>
              <a:rPr lang="en-US" altLang="ja-JP" sz="2400">
                <a:latin typeface="Arial" charset="0"/>
              </a:rPr>
              <a:t>a7</a:t>
            </a: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white">
          <a:xfrm>
            <a:off x="683568" y="188640"/>
            <a:ext cx="5184576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2000" tIns="72000" rIns="72000" bIns="7200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s-ES" sz="2800" b="0" i="0" u="none" strike="noStrike" kern="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514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Ergonomía y Usabilidad</a:t>
            </a:r>
            <a:endParaRPr kumimoji="1" lang="en-US" altLang="ja-JP" sz="2800" b="0" i="0" u="none" strike="noStrike" kern="0" cap="none" spc="0" normalizeH="0" baseline="0" noProof="0" dirty="0" smtClean="0">
              <a:ln>
                <a:noFill/>
              </a:ln>
              <a:effectLst>
                <a:outerShdw blurRad="38100" dist="38100" dir="2700000" algn="tl">
                  <a:srgbClr val="000514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8.7|4.9"/>
</p:tagLst>
</file>

<file path=ppt/theme/theme1.xml><?xml version="1.0" encoding="utf-8"?>
<a:theme xmlns:a="http://schemas.openxmlformats.org/drawingml/2006/main" name="20110401_PPT(4-3)B">
  <a:themeElements>
    <a:clrScheme name="20110331_PPT(4-3)B 1">
      <a:dk1>
        <a:srgbClr val="3C3737"/>
      </a:dk1>
      <a:lt1>
        <a:srgbClr val="FFFFFF"/>
      </a:lt1>
      <a:dk2>
        <a:srgbClr val="C60C30"/>
      </a:dk2>
      <a:lt2>
        <a:srgbClr val="B7B1A9"/>
      </a:lt2>
      <a:accent1>
        <a:srgbClr val="861D25"/>
      </a:accent1>
      <a:accent2>
        <a:srgbClr val="103B66"/>
      </a:accent2>
      <a:accent3>
        <a:srgbClr val="FFFFFF"/>
      </a:accent3>
      <a:accent4>
        <a:srgbClr val="322D2D"/>
      </a:accent4>
      <a:accent5>
        <a:srgbClr val="C3ABAC"/>
      </a:accent5>
      <a:accent6>
        <a:srgbClr val="0D355C"/>
      </a:accent6>
      <a:hlink>
        <a:srgbClr val="185A24"/>
      </a:hlink>
      <a:folHlink>
        <a:srgbClr val="392047"/>
      </a:folHlink>
    </a:clrScheme>
    <a:fontScheme name="20110331_PPT(4-3)B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9CCFF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72000" tIns="72000" rIns="72000" bIns="72000" numCol="1" anchor="b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Verdana" pitchFamily="1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9CCFF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72000" tIns="72000" rIns="72000" bIns="72000" numCol="1" anchor="b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Verdana" pitchFamily="1" charset="0"/>
            <a:ea typeface="ＭＳ Ｐゴシック" pitchFamily="1" charset="-128"/>
          </a:defRPr>
        </a:defPPr>
      </a:lstStyle>
    </a:lnDef>
  </a:objectDefaults>
  <a:extraClrSchemeLst>
    <a:extraClrScheme>
      <a:clrScheme name="20110331_PPT(4-3)B 1">
        <a:dk1>
          <a:srgbClr val="3C3737"/>
        </a:dk1>
        <a:lt1>
          <a:srgbClr val="FFFFFF"/>
        </a:lt1>
        <a:dk2>
          <a:srgbClr val="C60C30"/>
        </a:dk2>
        <a:lt2>
          <a:srgbClr val="B7B1A9"/>
        </a:lt2>
        <a:accent1>
          <a:srgbClr val="861D25"/>
        </a:accent1>
        <a:accent2>
          <a:srgbClr val="103B66"/>
        </a:accent2>
        <a:accent3>
          <a:srgbClr val="FFFFFF"/>
        </a:accent3>
        <a:accent4>
          <a:srgbClr val="322D2D"/>
        </a:accent4>
        <a:accent5>
          <a:srgbClr val="C3ABAC"/>
        </a:accent5>
        <a:accent6>
          <a:srgbClr val="0D355C"/>
        </a:accent6>
        <a:hlink>
          <a:srgbClr val="185A24"/>
        </a:hlink>
        <a:folHlink>
          <a:srgbClr val="39204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20110401_PPT(4-3)B</Template>
  <TotalTime>168</TotalTime>
  <Words>1744</Words>
  <Application>Microsoft Office PowerPoint</Application>
  <PresentationFormat>Apresentação na tela (4:3)</PresentationFormat>
  <Paragraphs>434</Paragraphs>
  <Slides>51</Slides>
  <Notes>35</Notes>
  <HiddenSlides>2</HiddenSlides>
  <MMClips>13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3</vt:i4>
      </vt:variant>
      <vt:variant>
        <vt:lpstr>Títulos de slides</vt:lpstr>
      </vt:variant>
      <vt:variant>
        <vt:i4>51</vt:i4>
      </vt:variant>
    </vt:vector>
  </HeadingPairs>
  <TitlesOfParts>
    <vt:vector size="55" baseType="lpstr">
      <vt:lpstr>20110401_PPT(4-3)B</vt:lpstr>
      <vt:lpstr>Image</vt:lpstr>
      <vt:lpstr>ビットマップ イメージ</vt:lpstr>
      <vt:lpstr>Photo Editor ｲﾒｰｼﾞ</vt:lpstr>
      <vt:lpstr>Product information</vt:lpstr>
      <vt:lpstr>Slide 1</vt:lpstr>
      <vt:lpstr> Objetivos de la Ingeniería al Desarrollar el ProSound Alpha 6</vt:lpstr>
      <vt:lpstr>Arquitectura del Alpha 7</vt:lpstr>
      <vt:lpstr>Slide 4</vt:lpstr>
      <vt:lpstr>ProSound  Alpha 6</vt:lpstr>
      <vt:lpstr>Slide 6</vt:lpstr>
      <vt:lpstr>Ergonomía y Usabilidad</vt:lpstr>
      <vt:lpstr>Slide 8</vt:lpstr>
      <vt:lpstr>  Ergonomía y Usabilidad </vt:lpstr>
      <vt:lpstr>Ergonomía y Usabilidad</vt:lpstr>
      <vt:lpstr>  Ergonomía y Usabilidad </vt:lpstr>
      <vt:lpstr>  Ergonomía y Usabilidad </vt:lpstr>
      <vt:lpstr>Un Amplia Gama de Transductores</vt:lpstr>
      <vt:lpstr>Funciones de Imágenes</vt:lpstr>
      <vt:lpstr>Armónica de Banda Ancha</vt:lpstr>
      <vt:lpstr>eFLOWTM Direccional </vt:lpstr>
      <vt:lpstr>AIP</vt:lpstr>
      <vt:lpstr>SCI – Spatial Compound Imaging</vt:lpstr>
      <vt:lpstr>SCI – Spatial Compound Imaging</vt:lpstr>
      <vt:lpstr>Image Optimizer</vt:lpstr>
      <vt:lpstr>Imagen Trapezoidal</vt:lpstr>
      <vt:lpstr>EFV – Extended Field of View</vt:lpstr>
      <vt:lpstr>Ajuste de Velocidad del Sonido</vt:lpstr>
      <vt:lpstr>Ajuste de Velocidad del Sonido</vt:lpstr>
      <vt:lpstr>CHE – Eco de Armónica de Contraste</vt:lpstr>
      <vt:lpstr>Dynamic Slow-motion Display (D.S.D.)</vt:lpstr>
      <vt:lpstr>Protocol Assistant</vt:lpstr>
      <vt:lpstr>RT-3D – 3D/4D</vt:lpstr>
      <vt:lpstr>Flow 3D</vt:lpstr>
      <vt:lpstr>MPR - Reconstrucción Multi Planar</vt:lpstr>
      <vt:lpstr>MSI: Multi Slice Imaging</vt:lpstr>
      <vt:lpstr>STIC (Spatio-Temporal Image Correlation)</vt:lpstr>
      <vt:lpstr>AVM – Medición de Volumen Automático</vt:lpstr>
      <vt:lpstr>Slide 34</vt:lpstr>
      <vt:lpstr>3D Freehand</vt:lpstr>
      <vt:lpstr>Cardiología</vt:lpstr>
      <vt:lpstr>TDI – Doppler Tisular</vt:lpstr>
      <vt:lpstr>Strain / Strain Rate</vt:lpstr>
      <vt:lpstr>eTRACKING </vt:lpstr>
      <vt:lpstr>WI – Wave Intensity</vt:lpstr>
      <vt:lpstr>FMD (Flow Mediated Dilatation)</vt:lpstr>
      <vt:lpstr>KI/A-SMA</vt:lpstr>
      <vt:lpstr>Eco Stress</vt:lpstr>
      <vt:lpstr>Imágenes - Radiología</vt:lpstr>
      <vt:lpstr>Imágenes - Obstetricia</vt:lpstr>
      <vt:lpstr>Imágenes - Obstetricia</vt:lpstr>
      <vt:lpstr>Imágenes - Ginecología</vt:lpstr>
      <vt:lpstr>Imágenes - Partes Blandas</vt:lpstr>
      <vt:lpstr>Imágenes - Cardiovascular</vt:lpstr>
      <vt:lpstr>Slide 50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0</dc:title>
  <dc:creator>Sofia</dc:creator>
  <cp:lastModifiedBy>Sofia</cp:lastModifiedBy>
  <cp:revision>45</cp:revision>
  <dcterms:created xsi:type="dcterms:W3CDTF">2011-10-29T20:04:08Z</dcterms:created>
  <dcterms:modified xsi:type="dcterms:W3CDTF">2011-11-02T12:14:32Z</dcterms:modified>
</cp:coreProperties>
</file>